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87"/>
  </p:notesMasterIdLst>
  <p:sldIdLst>
    <p:sldId id="256" r:id="rId2"/>
    <p:sldId id="273" r:id="rId3"/>
    <p:sldId id="259" r:id="rId4"/>
    <p:sldId id="260" r:id="rId5"/>
    <p:sldId id="304" r:id="rId6"/>
    <p:sldId id="305" r:id="rId7"/>
    <p:sldId id="261" r:id="rId8"/>
    <p:sldId id="274" r:id="rId9"/>
    <p:sldId id="275" r:id="rId10"/>
    <p:sldId id="308" r:id="rId11"/>
    <p:sldId id="276" r:id="rId12"/>
    <p:sldId id="262" r:id="rId13"/>
    <p:sldId id="263" r:id="rId14"/>
    <p:sldId id="277" r:id="rId15"/>
    <p:sldId id="278" r:id="rId16"/>
    <p:sldId id="279" r:id="rId17"/>
    <p:sldId id="280" r:id="rId18"/>
    <p:sldId id="283" r:id="rId19"/>
    <p:sldId id="284" r:id="rId20"/>
    <p:sldId id="337" r:id="rId21"/>
    <p:sldId id="281" r:id="rId22"/>
    <p:sldId id="285" r:id="rId23"/>
    <p:sldId id="347" r:id="rId24"/>
    <p:sldId id="336" r:id="rId25"/>
    <p:sldId id="286" r:id="rId26"/>
    <p:sldId id="287" r:id="rId27"/>
    <p:sldId id="288" r:id="rId28"/>
    <p:sldId id="291" r:id="rId29"/>
    <p:sldId id="289" r:id="rId30"/>
    <p:sldId id="293" r:id="rId31"/>
    <p:sldId id="298" r:id="rId32"/>
    <p:sldId id="294" r:id="rId33"/>
    <p:sldId id="307" r:id="rId34"/>
    <p:sldId id="299" r:id="rId35"/>
    <p:sldId id="300" r:id="rId36"/>
    <p:sldId id="303" r:id="rId37"/>
    <p:sldId id="301" r:id="rId38"/>
    <p:sldId id="302" r:id="rId39"/>
    <p:sldId id="317" r:id="rId40"/>
    <p:sldId id="309" r:id="rId41"/>
    <p:sldId id="310" r:id="rId42"/>
    <p:sldId id="311" r:id="rId43"/>
    <p:sldId id="306" r:id="rId44"/>
    <p:sldId id="312" r:id="rId45"/>
    <p:sldId id="313" r:id="rId46"/>
    <p:sldId id="314" r:id="rId47"/>
    <p:sldId id="320" r:id="rId48"/>
    <p:sldId id="319" r:id="rId49"/>
    <p:sldId id="321" r:id="rId50"/>
    <p:sldId id="322" r:id="rId51"/>
    <p:sldId id="316" r:id="rId52"/>
    <p:sldId id="264" r:id="rId53"/>
    <p:sldId id="265" r:id="rId54"/>
    <p:sldId id="266" r:id="rId55"/>
    <p:sldId id="267" r:id="rId56"/>
    <p:sldId id="268" r:id="rId57"/>
    <p:sldId id="269" r:id="rId58"/>
    <p:sldId id="270" r:id="rId59"/>
    <p:sldId id="271" r:id="rId60"/>
    <p:sldId id="27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8" r:id="rId84"/>
    <p:sldId id="350" r:id="rId85"/>
    <p:sldId id="349" r:id="rId8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6D3060-FADE-4A4E-BD4D-8700BF2E2507}">
          <p14:sldIdLst>
            <p14:sldId id="256"/>
            <p14:sldId id="273"/>
            <p14:sldId id="259"/>
            <p14:sldId id="260"/>
            <p14:sldId id="304"/>
            <p14:sldId id="305"/>
            <p14:sldId id="261"/>
            <p14:sldId id="274"/>
            <p14:sldId id="275"/>
            <p14:sldId id="308"/>
            <p14:sldId id="276"/>
            <p14:sldId id="262"/>
            <p14:sldId id="263"/>
            <p14:sldId id="277"/>
            <p14:sldId id="278"/>
            <p14:sldId id="279"/>
            <p14:sldId id="280"/>
            <p14:sldId id="283"/>
            <p14:sldId id="284"/>
            <p14:sldId id="337"/>
            <p14:sldId id="281"/>
            <p14:sldId id="285"/>
            <p14:sldId id="347"/>
            <p14:sldId id="336"/>
            <p14:sldId id="286"/>
            <p14:sldId id="287"/>
            <p14:sldId id="288"/>
            <p14:sldId id="291"/>
            <p14:sldId id="289"/>
            <p14:sldId id="293"/>
            <p14:sldId id="298"/>
            <p14:sldId id="294"/>
            <p14:sldId id="307"/>
            <p14:sldId id="299"/>
            <p14:sldId id="300"/>
            <p14:sldId id="303"/>
            <p14:sldId id="301"/>
            <p14:sldId id="302"/>
            <p14:sldId id="317"/>
            <p14:sldId id="309"/>
            <p14:sldId id="310"/>
            <p14:sldId id="311"/>
            <p14:sldId id="306"/>
            <p14:sldId id="312"/>
            <p14:sldId id="313"/>
            <p14:sldId id="314"/>
            <p14:sldId id="320"/>
            <p14:sldId id="319"/>
            <p14:sldId id="321"/>
            <p14:sldId id="322"/>
            <p14:sldId id="316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8"/>
            <p14:sldId id="350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5820" autoAdjust="0"/>
  </p:normalViewPr>
  <p:slideViewPr>
    <p:cSldViewPr snapToGrid="0">
      <p:cViewPr varScale="1">
        <p:scale>
          <a:sx n="62" d="100"/>
          <a:sy n="62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4AD46-DB2D-4611-BD43-23CB7A7194E0}" type="datetimeFigureOut">
              <a:rPr lang="en-IN" smtClean="0"/>
              <a:t>01-04-2023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09B56-4737-483F-899C-1D6E08F6BF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23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1)3 cusp/in semilunar fashion-entire length of aortic root highest point at </a:t>
            </a:r>
            <a:r>
              <a:rPr lang="en-US" dirty="0" err="1"/>
              <a:t>sinotubular</a:t>
            </a:r>
            <a:r>
              <a:rPr lang="en-US" dirty="0"/>
              <a:t> </a:t>
            </a:r>
            <a:r>
              <a:rPr lang="en-US" dirty="0" err="1"/>
              <a:t>jn</a:t>
            </a:r>
            <a:r>
              <a:rPr lang="en-US" dirty="0"/>
              <a:t> and lowest point below anatomic ventricular arterial </a:t>
            </a:r>
            <a:r>
              <a:rPr lang="en-US" dirty="0" err="1"/>
              <a:t>jn</a:t>
            </a:r>
            <a:endParaRPr lang="en-US" dirty="0"/>
          </a:p>
          <a:p>
            <a:r>
              <a:rPr lang="en-US" dirty="0"/>
              <a:t>2)</a:t>
            </a:r>
            <a:r>
              <a:rPr lang="en-US" dirty="0" err="1"/>
              <a:t>annulus:virtual</a:t>
            </a:r>
            <a:r>
              <a:rPr lang="en-US" dirty="0"/>
              <a:t> ring that connects 3  most basal insertion point of the cusps.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4209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8744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Abnormal stress test: breathless at low work load; chest pain, </a:t>
            </a:r>
            <a:r>
              <a:rPr lang="en-US" dirty="0" err="1"/>
              <a:t>dizziness,sbp</a:t>
            </a:r>
            <a:r>
              <a:rPr lang="en-US" dirty="0"/>
              <a:t> fall more than 20 or fall from baseline , horizontal or </a:t>
            </a:r>
            <a:r>
              <a:rPr lang="en-US" dirty="0" err="1"/>
              <a:t>downsloping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depression more than 2mm or more than 3 </a:t>
            </a:r>
            <a:r>
              <a:rPr lang="en-US" dirty="0" err="1"/>
              <a:t>consequtive</a:t>
            </a:r>
            <a:r>
              <a:rPr lang="en-US" dirty="0"/>
              <a:t> ventricular beats.</a:t>
            </a:r>
            <a:endParaRPr lang="en-IN" dirty="0"/>
          </a:p>
          <a:p>
            <a:r>
              <a:rPr lang="en-IN" dirty="0" err="1"/>
              <a:t>Uncertainity</a:t>
            </a:r>
            <a:r>
              <a:rPr lang="en-IN" dirty="0"/>
              <a:t> of </a:t>
            </a:r>
            <a:r>
              <a:rPr lang="en-IN" dirty="0" err="1"/>
              <a:t>tavi</a:t>
            </a:r>
            <a:r>
              <a:rPr lang="en-IN" dirty="0"/>
              <a:t> intervention </a:t>
            </a:r>
            <a:r>
              <a:rPr lang="en-IN"/>
              <a:t>in asymptomatic AS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15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VARIOUS FACTORS THAT HAVE TO BE TAKEN INTO ACCOUNT BEFORE DECIDING TAVI VS SURGICAL REPLACEMENT.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4413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1)Although 5 years data are encouraging, longer term data is needed as we treat younger pts.</a:t>
            </a:r>
          </a:p>
          <a:p>
            <a:r>
              <a:rPr lang="en-US" dirty="0"/>
              <a:t>65-80 years-shared </a:t>
            </a:r>
            <a:r>
              <a:rPr lang="en-US" dirty="0" err="1"/>
              <a:t>descision</a:t>
            </a:r>
            <a:r>
              <a:rPr lang="en-US" dirty="0"/>
              <a:t> making.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345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Tavr</a:t>
            </a:r>
            <a:r>
              <a:rPr lang="en-US" dirty="0"/>
              <a:t> in treatment of calcific as due to reliance on calcified native valve tissue for secure prosthesis anchoring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6109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5)If a patient in </a:t>
            </a:r>
            <a:r>
              <a:rPr lang="en-US" dirty="0" err="1"/>
              <a:t>as+af</a:t>
            </a:r>
            <a:r>
              <a:rPr lang="en-US" dirty="0"/>
              <a:t> is a surgical candidate, </a:t>
            </a:r>
            <a:r>
              <a:rPr lang="en-US" dirty="0" err="1"/>
              <a:t>savr+maze</a:t>
            </a:r>
            <a:r>
              <a:rPr lang="en-US" dirty="0"/>
              <a:t> </a:t>
            </a:r>
            <a:r>
              <a:rPr lang="en-US" dirty="0" err="1"/>
              <a:t>procedure+left</a:t>
            </a:r>
            <a:r>
              <a:rPr lang="en-US" dirty="0"/>
              <a:t> atrial appendage occlusion to be done</a:t>
            </a:r>
          </a:p>
          <a:p>
            <a:r>
              <a:rPr lang="en-US" dirty="0" err="1"/>
              <a:t>af</a:t>
            </a:r>
            <a:r>
              <a:rPr lang="en-US" dirty="0"/>
              <a:t>+ if planned for </a:t>
            </a:r>
            <a:r>
              <a:rPr lang="en-US" dirty="0" err="1"/>
              <a:t>tavr</a:t>
            </a:r>
            <a:r>
              <a:rPr lang="en-US" dirty="0"/>
              <a:t>_&gt;the use of combined transcatheter appendage closure is studied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9208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PORCELEIN AORTA- Difficulties in Open heart surgery due to technical issues related to clamping</a:t>
            </a:r>
          </a:p>
          <a:p>
            <a:r>
              <a:rPr lang="en-US" dirty="0"/>
              <a:t>even in </a:t>
            </a:r>
            <a:r>
              <a:rPr lang="en-US" dirty="0" err="1"/>
              <a:t>tavi</a:t>
            </a:r>
            <a:r>
              <a:rPr lang="en-US" dirty="0"/>
              <a:t> risk of </a:t>
            </a:r>
            <a:r>
              <a:rPr lang="en-US" dirty="0" err="1"/>
              <a:t>cerebro</a:t>
            </a:r>
            <a:r>
              <a:rPr lang="en-US" dirty="0"/>
              <a:t> vascular events present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188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randomized comparison of </a:t>
            </a:r>
            <a:r>
              <a:rPr lang="en-US" dirty="0" err="1"/>
              <a:t>tavi</a:t>
            </a:r>
            <a:r>
              <a:rPr lang="en-US" dirty="0"/>
              <a:t> vs </a:t>
            </a:r>
            <a:r>
              <a:rPr lang="en-US" dirty="0" err="1"/>
              <a:t>savr</a:t>
            </a:r>
            <a:r>
              <a:rPr lang="en-US" dirty="0"/>
              <a:t> in these settings, less invasive nature of </a:t>
            </a:r>
            <a:r>
              <a:rPr lang="en-US" dirty="0" err="1"/>
              <a:t>tavi</a:t>
            </a:r>
            <a:r>
              <a:rPr lang="en-US" dirty="0"/>
              <a:t> is particularly attractive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9139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presence of </a:t>
            </a:r>
            <a:r>
              <a:rPr lang="en-US" dirty="0" err="1"/>
              <a:t>fraility</a:t>
            </a:r>
            <a:r>
              <a:rPr lang="en-US" dirty="0"/>
              <a:t> supports </a:t>
            </a:r>
            <a:r>
              <a:rPr lang="en-US" dirty="0" err="1"/>
              <a:t>tavi</a:t>
            </a:r>
            <a:endParaRPr lang="en-US" dirty="0"/>
          </a:p>
          <a:p>
            <a:r>
              <a:rPr lang="en-US" dirty="0"/>
              <a:t>Advanced </a:t>
            </a:r>
            <a:r>
              <a:rPr lang="en-US" dirty="0" err="1"/>
              <a:t>fraility</a:t>
            </a:r>
            <a:r>
              <a:rPr lang="en-US" dirty="0"/>
              <a:t> suggest futility to treatment.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7853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surgical risk</a:t>
            </a:r>
          </a:p>
          <a:p>
            <a:r>
              <a:rPr lang="en-US" dirty="0"/>
              <a:t>STS or Euro SCORE II &lt;4%</a:t>
            </a:r>
          </a:p>
          <a:p>
            <a:r>
              <a:rPr lang="en-US" dirty="0"/>
              <a:t>Logistic EURO SCORE I &lt;10%</a:t>
            </a: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351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1)Sinus of Valsalva(aortic sinus)&lt;&lt;1.anterior/right 2.right posterior-</a:t>
            </a:r>
            <a:r>
              <a:rPr lang="en-US" dirty="0" err="1"/>
              <a:t>nc</a:t>
            </a:r>
            <a:r>
              <a:rPr lang="en-US" dirty="0"/>
              <a:t> 3.left posterior-lc&gt;&gt; are areas of aortic root with insertion margin at basal cusp insertion </a:t>
            </a:r>
            <a:r>
              <a:rPr lang="en-US" dirty="0" err="1"/>
              <a:t>point;superior</a:t>
            </a:r>
            <a:r>
              <a:rPr lang="en-US" dirty="0"/>
              <a:t> margin at </a:t>
            </a:r>
            <a:r>
              <a:rPr lang="en-US" dirty="0" err="1"/>
              <a:t>sinotubular</a:t>
            </a:r>
            <a:r>
              <a:rPr lang="en-US" dirty="0"/>
              <a:t> </a:t>
            </a:r>
            <a:r>
              <a:rPr lang="en-US" dirty="0" err="1"/>
              <a:t>jn.</a:t>
            </a:r>
            <a:endParaRPr lang="en-US" dirty="0"/>
          </a:p>
          <a:p>
            <a:r>
              <a:rPr lang="en-US" dirty="0"/>
              <a:t>Each sinus separated by </a:t>
            </a:r>
            <a:r>
              <a:rPr lang="en-US" dirty="0" err="1"/>
              <a:t>intercusp</a:t>
            </a:r>
            <a:r>
              <a:rPr lang="en-US" dirty="0"/>
              <a:t> triangle.</a:t>
            </a:r>
          </a:p>
          <a:p>
            <a:r>
              <a:rPr lang="en-US" dirty="0"/>
              <a:t>Interleaflet </a:t>
            </a:r>
            <a:r>
              <a:rPr lang="en-US" dirty="0" err="1"/>
              <a:t>triange</a:t>
            </a:r>
            <a:r>
              <a:rPr lang="en-US" dirty="0"/>
              <a:t> or fibrosa are part of extension of lv outflow tract.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8136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Clearly the choice of </a:t>
            </a:r>
            <a:r>
              <a:rPr lang="en-US" dirty="0" err="1"/>
              <a:t>sx</a:t>
            </a:r>
            <a:r>
              <a:rPr lang="en-US" dirty="0"/>
              <a:t> vs </a:t>
            </a:r>
            <a:r>
              <a:rPr lang="en-US" dirty="0" err="1"/>
              <a:t>tavr</a:t>
            </a:r>
            <a:r>
              <a:rPr lang="en-US" dirty="0"/>
              <a:t> depends on 4 factors:</a:t>
            </a:r>
          </a:p>
          <a:p>
            <a:r>
              <a:rPr lang="en-US" dirty="0"/>
              <a:t>1)Age and life expectancy favoring </a:t>
            </a:r>
            <a:r>
              <a:rPr lang="en-US" dirty="0" err="1"/>
              <a:t>tavr</a:t>
            </a:r>
            <a:r>
              <a:rPr lang="en-US" dirty="0"/>
              <a:t> in old pts ; </a:t>
            </a:r>
            <a:r>
              <a:rPr lang="en-US" dirty="0" err="1"/>
              <a:t>sx</a:t>
            </a:r>
            <a:r>
              <a:rPr lang="en-US" dirty="0"/>
              <a:t> in younger pts with longer life expectancy due to well understood bioprosthetic valve durability</a:t>
            </a:r>
          </a:p>
          <a:p>
            <a:r>
              <a:rPr lang="en-US" dirty="0"/>
              <a:t>2)Clinical </a:t>
            </a:r>
            <a:r>
              <a:rPr lang="en-US" dirty="0" err="1"/>
              <a:t>comorbitis</a:t>
            </a:r>
            <a:r>
              <a:rPr lang="en-US" dirty="0"/>
              <a:t> favoring less invasive </a:t>
            </a:r>
            <a:r>
              <a:rPr lang="en-US" dirty="0" err="1"/>
              <a:t>tavr</a:t>
            </a:r>
            <a:r>
              <a:rPr lang="en-US" dirty="0"/>
              <a:t> 3)anatomic constraints challenging safety of </a:t>
            </a:r>
            <a:r>
              <a:rPr lang="en-US" dirty="0" err="1"/>
              <a:t>sx</a:t>
            </a:r>
            <a:r>
              <a:rPr lang="en-US" dirty="0"/>
              <a:t> 4)shared decision making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189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ICE-NOT GOOD MODALITY</a:t>
            </a:r>
          </a:p>
          <a:p>
            <a:r>
              <a:rPr lang="en-US" dirty="0"/>
              <a:t>Angio-ass0ciated coronary artery disease</a:t>
            </a:r>
          </a:p>
          <a:p>
            <a:r>
              <a:rPr lang="en-US" dirty="0"/>
              <a:t>CORONARY OSTIAL HEIGHT &gt;10MM(IF LESS THAN 10MM CHANCE OF CORONARY OBSTRUCTION AND AV BLOCK)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1864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ROOT ANGIO FOR PARAVALVULAR AR</a:t>
            </a:r>
          </a:p>
          <a:p>
            <a:r>
              <a:rPr lang="en-IN" dirty="0"/>
              <a:t>Look for aortic rupture/leak/coronary occlusion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157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Ectopic calcification-conduction blocks after procedure</a:t>
            </a:r>
          </a:p>
          <a:p>
            <a:r>
              <a:rPr lang="en-US" dirty="0" err="1"/>
              <a:t>Annuluar</a:t>
            </a:r>
            <a:r>
              <a:rPr lang="en-US" dirty="0"/>
              <a:t> calcification- risk of annular rupture</a:t>
            </a:r>
          </a:p>
          <a:p>
            <a:r>
              <a:rPr lang="en-US" dirty="0"/>
              <a:t>Basal septal morphology to r/o </a:t>
            </a:r>
            <a:r>
              <a:rPr lang="en-US" dirty="0" err="1"/>
              <a:t>subvalvular</a:t>
            </a:r>
            <a:r>
              <a:rPr lang="en-US" dirty="0"/>
              <a:t> pathology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84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1)Calcification/</a:t>
            </a:r>
            <a:r>
              <a:rPr lang="en-US" dirty="0" err="1"/>
              <a:t>sov</a:t>
            </a:r>
            <a:r>
              <a:rPr lang="en-US" dirty="0"/>
              <a:t> diameter/</a:t>
            </a:r>
            <a:r>
              <a:rPr lang="en-US" dirty="0" err="1"/>
              <a:t>stj</a:t>
            </a:r>
            <a:r>
              <a:rPr lang="en-US" dirty="0"/>
              <a:t> height and diameter</a:t>
            </a:r>
          </a:p>
          <a:p>
            <a:r>
              <a:rPr lang="en-US" dirty="0"/>
              <a:t>2)diameter/perimeter/area/ellipticity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655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94% transfemoral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3% </a:t>
            </a:r>
            <a:r>
              <a:rPr lang="en-US" dirty="0" err="1"/>
              <a:t>transaxillary</a:t>
            </a:r>
            <a:endParaRPr lang="en-US" dirty="0"/>
          </a:p>
          <a:p>
            <a:r>
              <a:rPr lang="en-US" dirty="0"/>
              <a:t>Transapical approach- severe peripheral artery disease with heavily calcified </a:t>
            </a:r>
            <a:r>
              <a:rPr lang="en-US" dirty="0" err="1"/>
              <a:t>asc</a:t>
            </a:r>
            <a:r>
              <a:rPr lang="en-US" dirty="0"/>
              <a:t> aorta and arch, where chance of embolic events are there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8418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Subclavian access appears best established outcomes of established non femoral access</a:t>
            </a:r>
          </a:p>
          <a:p>
            <a:r>
              <a:rPr lang="en-US" dirty="0" err="1"/>
              <a:t>Tavi</a:t>
            </a:r>
            <a:r>
              <a:rPr lang="en-US" dirty="0"/>
              <a:t> operators should aim to master 2 or more non femoral </a:t>
            </a:r>
            <a:r>
              <a:rPr lang="en-US"/>
              <a:t>access options.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8852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femoral artery diameter and level of puncture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</a:t>
            </a:r>
            <a:r>
              <a:rPr lang="en-US" dirty="0" err="1"/>
              <a:t>calibre+calcium</a:t>
            </a:r>
            <a:r>
              <a:rPr lang="en-US" dirty="0"/>
              <a:t> +curves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7347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5864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CEREBRAL PROTECTION AND CORONAR;Y PROTECTION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701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36860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RCT have not proved to demonstrate efficacy</a:t>
            </a:r>
          </a:p>
          <a:p>
            <a:r>
              <a:rPr lang="en-IN" dirty="0"/>
              <a:t>Some </a:t>
            </a:r>
            <a:r>
              <a:rPr lang="en-IN" dirty="0" err="1"/>
              <a:t>metaanalysis</a:t>
            </a:r>
            <a:r>
              <a:rPr lang="en-IN" dirty="0"/>
              <a:t> showed reduced 30 day stroke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7353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Coronary height&lt;10mm</a:t>
            </a:r>
          </a:p>
          <a:p>
            <a:r>
              <a:rPr lang="en-US" dirty="0" err="1"/>
              <a:t>Sov</a:t>
            </a:r>
            <a:r>
              <a:rPr lang="en-US" dirty="0"/>
              <a:t>&lt;28mm</a:t>
            </a:r>
          </a:p>
          <a:p>
            <a:r>
              <a:rPr lang="en-US" dirty="0"/>
              <a:t>Severity of valve calcification</a:t>
            </a:r>
          </a:p>
          <a:p>
            <a:r>
              <a:rPr lang="en-US" dirty="0" err="1"/>
              <a:t>Thickeness</a:t>
            </a:r>
            <a:r>
              <a:rPr lang="en-US" dirty="0"/>
              <a:t> of leaflet </a:t>
            </a:r>
          </a:p>
          <a:p>
            <a:r>
              <a:rPr lang="en-US" dirty="0"/>
              <a:t>Height and width of </a:t>
            </a:r>
            <a:r>
              <a:rPr lang="en-US" dirty="0" err="1"/>
              <a:t>sinotubular</a:t>
            </a:r>
            <a:r>
              <a:rPr lang="en-US" dirty="0"/>
              <a:t> junction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47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866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</a:t>
            </a:r>
            <a:r>
              <a:rPr lang="en-US" dirty="0" err="1"/>
              <a:t>coronar;y</a:t>
            </a:r>
            <a:r>
              <a:rPr lang="en-US" dirty="0"/>
              <a:t> ostial length and large leaflet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48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29034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Stent is pulled back and deployed in chimney fashion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4271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Sapein-22/24 f</a:t>
            </a:r>
          </a:p>
          <a:p>
            <a:r>
              <a:rPr lang="en-US" dirty="0" err="1"/>
              <a:t>Sapeins</a:t>
            </a:r>
            <a:r>
              <a:rPr lang="en-US" dirty="0"/>
              <a:t> xt-18-19 f</a:t>
            </a:r>
          </a:p>
          <a:p>
            <a:r>
              <a:rPr lang="en-US" dirty="0"/>
              <a:t>Sapiens 3-14f</a:t>
            </a:r>
          </a:p>
          <a:p>
            <a:r>
              <a:rPr lang="en-US" dirty="0"/>
              <a:t>Catheter miniaturization</a:t>
            </a:r>
          </a:p>
          <a:p>
            <a:r>
              <a:rPr lang="en-US" dirty="0"/>
              <a:t>Greater reduction in major vascular mortality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11563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14Fr for 20 23 26mm valve</a:t>
            </a:r>
          </a:p>
          <a:p>
            <a:r>
              <a:rPr lang="en-IN" dirty="0"/>
              <a:t>16Fr for 29mm valve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15678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transarterial</a:t>
            </a:r>
            <a:r>
              <a:rPr lang="en-US" dirty="0"/>
              <a:t> implantation, the transcatheter valve is crimped into a command delivery catheter and introduced through sheath placed in femoral artery.</a:t>
            </a:r>
          </a:p>
          <a:p>
            <a:r>
              <a:rPr lang="en-US" dirty="0"/>
              <a:t>It is Balloon expanded within diseased native valve under rapid ventricular pacing, displacing ;native leaflets and anchoring calcium of the native aortic annulus.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3604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Evolut</a:t>
            </a:r>
            <a:r>
              <a:rPr lang="en-US" dirty="0"/>
              <a:t> R- supraannular valve made of porcine pericardium-self expanding nitinol frame.</a:t>
            </a:r>
          </a:p>
          <a:p>
            <a:r>
              <a:rPr lang="en-US" dirty="0"/>
              <a:t>UPPER PART- TO ORIENT THE VALVE TO AORTIC ROOT</a:t>
            </a:r>
          </a:p>
          <a:p>
            <a:r>
              <a:rPr lang="en-US" dirty="0"/>
              <a:t>MIDDLE THIRD-HIGH HOOP STRENGTH –VALVE ATTACHED HERE</a:t>
            </a:r>
          </a:p>
          <a:p>
            <a:r>
              <a:rPr lang="en-US" dirty="0"/>
              <a:t>LOWER THIRD-HIGH RADIAL STRENGTH-SEAL THE SYSTEM AND PREVENT LEAK</a:t>
            </a:r>
          </a:p>
          <a:p>
            <a:r>
              <a:rPr lang="en-US" dirty="0"/>
              <a:t>They can be recaptured to optimize positioning before deployment. </a:t>
            </a:r>
            <a:r>
              <a:rPr lang="en-US" dirty="0" err="1"/>
              <a:t>Evolut</a:t>
            </a:r>
            <a:r>
              <a:rPr lang="en-US" dirty="0"/>
              <a:t> pro-contains external pericardial covering to reduce paravalvular regurgitation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46485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Delivered via subclavian or femoral artery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57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27081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d)Lotus valve: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58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81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Bav</a:t>
            </a:r>
            <a:r>
              <a:rPr lang="en-US" dirty="0"/>
              <a:t> -&gt;use progressively stopped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7504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European </a:t>
            </a:r>
            <a:r>
              <a:rPr lang="en-US" dirty="0" err="1"/>
              <a:t>multicentre</a:t>
            </a:r>
            <a:r>
              <a:rPr lang="en-US" dirty="0"/>
              <a:t> study, </a:t>
            </a:r>
            <a:r>
              <a:rPr lang="en-US" dirty="0" err="1"/>
              <a:t>inr</a:t>
            </a:r>
            <a:r>
              <a:rPr lang="en-US" dirty="0"/>
              <a:t> on the day of </a:t>
            </a:r>
            <a:r>
              <a:rPr lang="en-US" dirty="0" err="1"/>
              <a:t>tavi</a:t>
            </a:r>
            <a:r>
              <a:rPr lang="en-US" dirty="0"/>
              <a:t> was targeted to 2.0-2.5. they were not associated with increased bleeding or vascular complication.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61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89914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PVE- coagulase negative staph and staph aureus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62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27611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Iliofemoral vascular disease with stenosis and calcification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65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10583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Simultaneous pressure assessment in lv and aorta allow measurement of transvalvular pressure gradient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68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21058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</a:t>
            </a:r>
            <a:r>
              <a:rPr lang="en-US" dirty="0" err="1"/>
              <a:t>predilatation</a:t>
            </a:r>
            <a:r>
              <a:rPr lang="en-US" dirty="0"/>
              <a:t> was associated with a lower post dilatation rate, device success rate was similar between groups.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69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40603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deployment techniques are device specific.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70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97207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pig tail</a:t>
            </a:r>
          </a:p>
          <a:p>
            <a:r>
              <a:rPr lang="en-US" dirty="0"/>
              <a:t>ECHO- VALVE FUNCTION/PERICARDIAL EFFUSION</a:t>
            </a:r>
          </a:p>
          <a:p>
            <a:r>
              <a:rPr lang="en-US" dirty="0"/>
              <a:t>CARDIAC MONITOR- LBBB/CHB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71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8999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76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3737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Incidence is 1%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77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66801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 to be taken for young pts with longer life expectancy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78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289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Tavi</a:t>
            </a:r>
            <a:r>
              <a:rPr lang="en-US" dirty="0"/>
              <a:t>-Anderson in pig model in 1992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8145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1)p2y12 inhibitor is aspirin is contraindicated</a:t>
            </a:r>
          </a:p>
          <a:p>
            <a:r>
              <a:rPr lang="en-US" dirty="0"/>
              <a:t>2)Post mi </a:t>
            </a:r>
            <a:r>
              <a:rPr lang="en-US" dirty="0" err="1"/>
              <a:t>pci</a:t>
            </a:r>
            <a:r>
              <a:rPr lang="en-US" dirty="0"/>
              <a:t>- </a:t>
            </a:r>
            <a:r>
              <a:rPr lang="en-US" dirty="0" err="1"/>
              <a:t>dapt</a:t>
            </a:r>
            <a:r>
              <a:rPr lang="en-US" dirty="0"/>
              <a:t> for 12 months</a:t>
            </a:r>
          </a:p>
          <a:p>
            <a:r>
              <a:rPr lang="en-US" dirty="0"/>
              <a:t>3)However warfarin vs </a:t>
            </a:r>
            <a:r>
              <a:rPr lang="en-US" dirty="0" err="1"/>
              <a:t>noac</a:t>
            </a:r>
            <a:r>
              <a:rPr lang="en-US" dirty="0"/>
              <a:t> is the subject of debate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81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05827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issues </a:t>
            </a:r>
            <a:r>
              <a:rPr lang="en-US" dirty="0" err="1"/>
              <a:t>regd</a:t>
            </a:r>
            <a:r>
              <a:rPr lang="en-US" dirty="0"/>
              <a:t> </a:t>
            </a:r>
            <a:r>
              <a:rPr lang="en-US" dirty="0" err="1"/>
              <a:t>viv</a:t>
            </a:r>
            <a:r>
              <a:rPr lang="en-US" dirty="0"/>
              <a:t> procedure is coronary obstruction / prosthesis patient mismatch and unknown long term valve durability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82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21433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1)RARE;MDCT;OAC USEFUL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83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9019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Intially</a:t>
            </a:r>
            <a:r>
              <a:rPr lang="en-US" dirty="0"/>
              <a:t> done in pigs 1992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2244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6792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D2- </a:t>
            </a:r>
            <a:r>
              <a:rPr lang="en-US" dirty="0" err="1"/>
              <a:t>dcm</a:t>
            </a:r>
            <a:r>
              <a:rPr lang="en-US" dirty="0"/>
              <a:t> and calcified vessel that is not </a:t>
            </a:r>
            <a:r>
              <a:rPr lang="en-US" dirty="0" err="1"/>
              <a:t>severly</a:t>
            </a:r>
            <a:r>
              <a:rPr lang="en-US" dirty="0"/>
              <a:t> stenotic</a:t>
            </a:r>
          </a:p>
          <a:p>
            <a:r>
              <a:rPr lang="en-US" dirty="0"/>
              <a:t>D3-elderly pts with small hypertrophied lv/concurrent </a:t>
            </a:r>
            <a:r>
              <a:rPr lang="en-US" dirty="0" err="1"/>
              <a:t>htn</a:t>
            </a:r>
            <a:r>
              <a:rPr lang="en-US" dirty="0"/>
              <a:t> with normal </a:t>
            </a:r>
            <a:r>
              <a:rPr lang="en-US" dirty="0" err="1"/>
              <a:t>ef</a:t>
            </a:r>
            <a:endParaRPr lang="en-US" dirty="0"/>
          </a:p>
          <a:p>
            <a:r>
              <a:rPr lang="en-US" dirty="0"/>
              <a:t>Such cases </a:t>
            </a:r>
            <a:r>
              <a:rPr lang="en-US" dirty="0" err="1"/>
              <a:t>evalution</a:t>
            </a:r>
            <a:r>
              <a:rPr lang="en-US" dirty="0"/>
              <a:t> of valve parameters after treating </a:t>
            </a:r>
            <a:r>
              <a:rPr lang="en-US" dirty="0" err="1"/>
              <a:t>htn</a:t>
            </a:r>
            <a:r>
              <a:rPr lang="en-US" dirty="0"/>
              <a:t> &amp; </a:t>
            </a:r>
            <a:r>
              <a:rPr lang="en-US" dirty="0" err="1"/>
              <a:t>ct</a:t>
            </a:r>
            <a:r>
              <a:rPr lang="en-US" dirty="0"/>
              <a:t> assessment of valve calcification to be done.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533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Asc</a:t>
            </a:r>
            <a:r>
              <a:rPr lang="en-US" dirty="0"/>
              <a:t> 532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09B56-4737-483F-899C-1D6E08F6BF72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65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EC02-4270-1390-BFA5-8F24617D7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300" y="1538240"/>
            <a:ext cx="10517588" cy="3035808"/>
          </a:xfrm>
        </p:spPr>
        <p:txBody>
          <a:bodyPr/>
          <a:lstStyle/>
          <a:p>
            <a:r>
              <a:rPr lang="en-US" sz="4800" dirty="0"/>
              <a:t>TRANS-CATHETER AORTIC VALVE REPLACEMENT</a:t>
            </a:r>
            <a:endParaRPr lang="en-IN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7FB3D-9EDD-5A8C-A3D5-D205A94A9742}"/>
              </a:ext>
            </a:extLst>
          </p:cNvPr>
          <p:cNvSpPr txBox="1"/>
          <p:nvPr/>
        </p:nvSpPr>
        <p:spPr>
          <a:xfrm>
            <a:off x="5486400" y="5253925"/>
            <a:ext cx="5765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DR.M.S.SHIVENDRRAN</a:t>
            </a:r>
          </a:p>
          <a:p>
            <a:r>
              <a:rPr lang="en-US" dirty="0"/>
              <a:t>CIII UNIT SEMINAR PRESENTATION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689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FA795-9751-BA6A-4901-36D52BB8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</a:t>
            </a:r>
            <a:r>
              <a:rPr lang="en-US" dirty="0" err="1"/>
              <a:t>tavi</a:t>
            </a:r>
            <a:r>
              <a:rPr lang="en-US" dirty="0"/>
              <a:t>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7A39-F77F-84B0-3384-9739F5030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1/3 patients in real world are deemed unsuitable for surgery</a:t>
            </a:r>
          </a:p>
          <a:p>
            <a:endParaRPr lang="en-US" dirty="0"/>
          </a:p>
          <a:p>
            <a:r>
              <a:rPr lang="en-US" dirty="0"/>
              <a:t>Elderly patients are reluctant after SAVR counselling</a:t>
            </a:r>
          </a:p>
          <a:p>
            <a:endParaRPr lang="en-US" dirty="0"/>
          </a:p>
          <a:p>
            <a:r>
              <a:rPr lang="en-US" dirty="0"/>
              <a:t>People prefer Minimally invasive techniques and quick discharge.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471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503E-6DAF-74B8-479D-EA7D03120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1478"/>
            <a:ext cx="10058400" cy="597072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Dr. </a:t>
            </a:r>
            <a:r>
              <a:rPr lang="en-US" b="1" dirty="0" err="1"/>
              <a:t>Cribier</a:t>
            </a:r>
            <a:r>
              <a:rPr lang="en-US" b="1" dirty="0"/>
              <a:t>;(2002)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57/m  </a:t>
            </a:r>
            <a:r>
              <a:rPr lang="en-US" sz="2000" dirty="0" err="1"/>
              <a:t>pt</a:t>
            </a:r>
            <a:r>
              <a:rPr lang="en-US" sz="2000" dirty="0"/>
              <a:t> with Inoperable AS (Bicuspid aortic valve)</a:t>
            </a:r>
          </a:p>
          <a:p>
            <a:pPr marL="0" indent="0">
              <a:buNone/>
            </a:pPr>
            <a:r>
              <a:rPr lang="en-US" dirty="0"/>
              <a:t>Ejection fraction -10%</a:t>
            </a:r>
          </a:p>
          <a:p>
            <a:pPr marL="0" indent="0">
              <a:buNone/>
            </a:pPr>
            <a:r>
              <a:rPr lang="en-US" dirty="0"/>
              <a:t>Cardiogenic shock</a:t>
            </a:r>
          </a:p>
          <a:p>
            <a:pPr marL="0" indent="0">
              <a:buNone/>
            </a:pPr>
            <a:r>
              <a:rPr lang="en-US" dirty="0"/>
              <a:t>Intra lv thrombus</a:t>
            </a:r>
          </a:p>
          <a:p>
            <a:pPr marL="0" indent="0">
              <a:buNone/>
            </a:pPr>
            <a:r>
              <a:rPr lang="en-US" dirty="0"/>
              <a:t>Blocked femoral arteries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23mm Bovine Pericardial Balloon expandable stent valve</a:t>
            </a:r>
          </a:p>
          <a:p>
            <a:pPr marL="0" indent="0">
              <a:buNone/>
            </a:pPr>
            <a:r>
              <a:rPr lang="en-US" sz="2000" dirty="0"/>
              <a:t>with 24Fr catheter delivery system(transeptal approach)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Good results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17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5028D-DED8-FADA-E496-B16D5A1DA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87" y="728420"/>
            <a:ext cx="10058400" cy="578474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FIRST SERIES(ROUEN,2002-2004)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40 CRITICAL CASES</a:t>
            </a:r>
          </a:p>
          <a:p>
            <a:pPr marL="0" indent="0">
              <a:buNone/>
            </a:pPr>
            <a:r>
              <a:rPr lang="en-US" dirty="0"/>
              <a:t>I-REVIVE/RECAST TRIAL</a:t>
            </a:r>
          </a:p>
          <a:p>
            <a:pPr marL="0" indent="0">
              <a:buNone/>
            </a:pPr>
            <a:r>
              <a:rPr lang="en-US" dirty="0"/>
              <a:t>Transseptal approach(80%)</a:t>
            </a:r>
          </a:p>
          <a:p>
            <a:pPr marL="0" indent="0">
              <a:buNone/>
            </a:pPr>
            <a:r>
              <a:rPr lang="en-US" dirty="0"/>
              <a:t>Retrograde approach(20%)</a:t>
            </a:r>
          </a:p>
          <a:p>
            <a:pPr marL="0" indent="0">
              <a:buNone/>
            </a:pPr>
            <a:r>
              <a:rPr lang="en-US" dirty="0"/>
              <a:t>PVL</a:t>
            </a:r>
            <a:r>
              <a:rPr lang="en-US" u="sng" dirty="0"/>
              <a:t>&gt; </a:t>
            </a:r>
            <a:r>
              <a:rPr lang="en-US" dirty="0"/>
              <a:t> Grade 2 (25%)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 patients survived </a:t>
            </a:r>
            <a:r>
              <a:rPr lang="en-US" u="sng" dirty="0"/>
              <a:t>&gt;</a:t>
            </a:r>
            <a:r>
              <a:rPr lang="en-US" dirty="0"/>
              <a:t> 5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315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52897-1486-8BD1-3E9B-83AA3110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 subsequent studies, retrograde approach via femoral artery was done.(predominant approach today)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 2007,Trans-apical approach was introduced.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312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A0D6-347F-6A12-BC2F-2D9781DA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Aortic stenosis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80DBF-C4AA-E7B7-0235-007A36E55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Incidence of Aortic stenosis</a:t>
            </a:r>
          </a:p>
          <a:p>
            <a:r>
              <a:rPr lang="en-US" dirty="0"/>
              <a:t>2% of pts more than 65 years </a:t>
            </a:r>
          </a:p>
          <a:p>
            <a:r>
              <a:rPr lang="en-US" dirty="0"/>
              <a:t>12% above 75 years has Aortic stenosis</a:t>
            </a:r>
          </a:p>
          <a:p>
            <a:r>
              <a:rPr lang="en-US" dirty="0"/>
              <a:t>3.4% above 75 years has Severe Aortic stenosis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963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C3A7-5D84-E2FF-6939-B8E31CDD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768"/>
            <a:ext cx="10058400" cy="1609344"/>
          </a:xfrm>
        </p:spPr>
        <p:txBody>
          <a:bodyPr/>
          <a:lstStyle/>
          <a:p>
            <a:r>
              <a:rPr lang="en-US" dirty="0"/>
              <a:t>Stages: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E13D16-2727-9E46-9846-302B67235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88" t="22247" r="5131" b="59607"/>
          <a:stretch/>
        </p:blipFill>
        <p:spPr>
          <a:xfrm>
            <a:off x="0" y="1902416"/>
            <a:ext cx="12192000" cy="3367008"/>
          </a:xfrm>
        </p:spPr>
      </p:pic>
    </p:spTree>
    <p:extLst>
      <p:ext uri="{BB962C8B-B14F-4D97-AF65-F5344CB8AC3E}">
        <p14:creationId xmlns:p14="http://schemas.microsoft.com/office/powerpoint/2010/main" val="2571797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AE04-F47D-E4C6-82AF-98B75C3E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A13F63-4971-1B7F-2311-6B0E74BCD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31" t="40906" r="5100" b="40547"/>
          <a:stretch/>
        </p:blipFill>
        <p:spPr>
          <a:xfrm>
            <a:off x="0" y="1937289"/>
            <a:ext cx="12192000" cy="3347634"/>
          </a:xfrm>
        </p:spPr>
      </p:pic>
    </p:spTree>
    <p:extLst>
      <p:ext uri="{BB962C8B-B14F-4D97-AF65-F5344CB8AC3E}">
        <p14:creationId xmlns:p14="http://schemas.microsoft.com/office/powerpoint/2010/main" val="80685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D891C3-89FD-B1A5-0384-B0FD99961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88" t="59543" r="6232" b="13314"/>
          <a:stretch/>
        </p:blipFill>
        <p:spPr>
          <a:xfrm>
            <a:off x="15498" y="1623447"/>
            <a:ext cx="12192000" cy="3707969"/>
          </a:xfrm>
        </p:spPr>
      </p:pic>
    </p:spTree>
    <p:extLst>
      <p:ext uri="{BB962C8B-B14F-4D97-AF65-F5344CB8AC3E}">
        <p14:creationId xmlns:p14="http://schemas.microsoft.com/office/powerpoint/2010/main" val="209490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0464-B61C-23D5-2BC3-81AC1A09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FA56FC-6384-E512-BAE7-D234D0F25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537" t="19201" r="22491" b="36067"/>
          <a:stretch/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334277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A0632-FBAE-2388-D7A3-851FA783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585" y="-276047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Candidates for intervention: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2C927-9A43-4563-AC87-457DF5055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15" y="2559486"/>
            <a:ext cx="11076317" cy="3412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6"/>
                </a:solidFill>
              </a:rPr>
              <a:t>Symptomatic severe aortic stenosis(D1,D2.D3) (class I)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840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0003-C3DB-D244-BC30-16A58FBA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1618-25B8-CB3F-BB1B-0983F013B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Lancet </a:t>
            </a:r>
            <a:r>
              <a:rPr lang="en-US" dirty="0" err="1"/>
              <a:t>jan</a:t>
            </a:r>
            <a:r>
              <a:rPr lang="en-US" dirty="0"/>
              <a:t> 1986</a:t>
            </a:r>
          </a:p>
          <a:p>
            <a:r>
              <a:rPr lang="en-US" dirty="0" err="1"/>
              <a:t>Braunwald</a:t>
            </a:r>
            <a:r>
              <a:rPr lang="en-US" dirty="0"/>
              <a:t> 12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r>
              <a:rPr lang="en-US" dirty="0"/>
              <a:t>Catherine Otto, Valvular Heart Disease, Companion To </a:t>
            </a:r>
            <a:r>
              <a:rPr lang="en-US" dirty="0" err="1"/>
              <a:t>Braunwald</a:t>
            </a:r>
            <a:r>
              <a:rPr lang="en-US" dirty="0"/>
              <a:t> Heart Disease</a:t>
            </a:r>
          </a:p>
          <a:p>
            <a:r>
              <a:rPr lang="en-US" dirty="0"/>
              <a:t>The PCR –EAPCI Textbook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0074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912A-EF61-4E0E-78C9-856F9F3C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Asymptomatic Severe aortic stenosis </a:t>
            </a:r>
            <a:br>
              <a:rPr lang="en-US" sz="5400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7AD5F-E357-F017-78F0-88BA3CE76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en-US" sz="2600" dirty="0">
                <a:solidFill>
                  <a:schemeClr val="accent6"/>
                </a:solidFill>
              </a:rPr>
              <a:t>EF&lt;50% (class I)</a:t>
            </a:r>
          </a:p>
          <a:p>
            <a:pPr marL="457200" indent="-457200">
              <a:buAutoNum type="arabicParenR"/>
            </a:pPr>
            <a:r>
              <a:rPr lang="en-US" sz="2600" dirty="0">
                <a:solidFill>
                  <a:schemeClr val="accent6"/>
                </a:solidFill>
              </a:rPr>
              <a:t>Other heart surgeries(+CABG) (class I)</a:t>
            </a:r>
          </a:p>
          <a:p>
            <a:pPr marL="457200" indent="-457200">
              <a:buAutoNum type="arabicParenR"/>
            </a:pPr>
            <a:r>
              <a:rPr lang="en-US" sz="2600" dirty="0">
                <a:solidFill>
                  <a:schemeClr val="accent6"/>
                </a:solidFill>
              </a:rPr>
              <a:t>Abnormal exercise stress testing (class </a:t>
            </a:r>
            <a:r>
              <a:rPr lang="en-US" sz="2600" dirty="0" err="1">
                <a:solidFill>
                  <a:schemeClr val="accent6"/>
                </a:solidFill>
              </a:rPr>
              <a:t>IIa</a:t>
            </a:r>
            <a:r>
              <a:rPr lang="en-US" sz="2600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buAutoNum type="arabicParenR"/>
            </a:pPr>
            <a:r>
              <a:rPr lang="en-US" sz="2600" dirty="0">
                <a:solidFill>
                  <a:schemeClr val="accent6"/>
                </a:solidFill>
              </a:rPr>
              <a:t>V max </a:t>
            </a:r>
            <a:r>
              <a:rPr lang="en-US" sz="2600" u="sng" dirty="0">
                <a:solidFill>
                  <a:schemeClr val="accent6"/>
                </a:solidFill>
              </a:rPr>
              <a:t>&gt;</a:t>
            </a:r>
            <a:r>
              <a:rPr lang="en-US" sz="2600" dirty="0">
                <a:solidFill>
                  <a:schemeClr val="accent6"/>
                </a:solidFill>
              </a:rPr>
              <a:t> 5m/s (Very severe Aortic stenosis) (class </a:t>
            </a:r>
            <a:r>
              <a:rPr lang="en-US" sz="2600" dirty="0" err="1">
                <a:solidFill>
                  <a:schemeClr val="accent6"/>
                </a:solidFill>
              </a:rPr>
              <a:t>IIa</a:t>
            </a:r>
            <a:r>
              <a:rPr lang="en-US" sz="2600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buAutoNum type="arabicParenR"/>
            </a:pPr>
            <a:r>
              <a:rPr lang="en-US" sz="2600" dirty="0">
                <a:solidFill>
                  <a:schemeClr val="accent6"/>
                </a:solidFill>
              </a:rPr>
              <a:t>BNP &gt; x 3 times ULN (class II a)</a:t>
            </a:r>
          </a:p>
          <a:p>
            <a:pPr marL="457200" indent="-457200">
              <a:buAutoNum type="arabicParenR"/>
            </a:pPr>
            <a:r>
              <a:rPr lang="en-US" sz="2600" dirty="0">
                <a:solidFill>
                  <a:schemeClr val="accent6"/>
                </a:solidFill>
              </a:rPr>
              <a:t>Rapid progression of disease(V max </a:t>
            </a:r>
            <a:r>
              <a:rPr lang="en-US" sz="2600" u="sng" dirty="0">
                <a:solidFill>
                  <a:schemeClr val="accent6"/>
                </a:solidFill>
              </a:rPr>
              <a:t>&gt;</a:t>
            </a:r>
            <a:r>
              <a:rPr lang="en-US" sz="2600" dirty="0">
                <a:solidFill>
                  <a:schemeClr val="accent6"/>
                </a:solidFill>
              </a:rPr>
              <a:t> 0.3m/s)(class </a:t>
            </a:r>
            <a:r>
              <a:rPr lang="en-US" sz="2600" dirty="0" err="1">
                <a:solidFill>
                  <a:schemeClr val="accent6"/>
                </a:solidFill>
              </a:rPr>
              <a:t>IIa</a:t>
            </a:r>
            <a:r>
              <a:rPr lang="en-US" sz="2600" dirty="0">
                <a:solidFill>
                  <a:schemeClr val="accent6"/>
                </a:solidFill>
              </a:rPr>
              <a:t>)</a:t>
            </a:r>
          </a:p>
          <a:p>
            <a:pPr marL="0" indent="0">
              <a:buNone/>
            </a:pPr>
            <a:endParaRPr lang="en-US" sz="2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6"/>
                </a:solidFill>
              </a:rPr>
              <a:t>IIb Indications-</a:t>
            </a:r>
            <a:br>
              <a:rPr lang="en-US" sz="2600" dirty="0">
                <a:solidFill>
                  <a:schemeClr val="accent6"/>
                </a:solidFill>
              </a:rPr>
            </a:br>
            <a:endParaRPr lang="en-US" sz="2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6"/>
                </a:solidFill>
              </a:rPr>
              <a:t>1)excessive LVH and no HTN ;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6"/>
                </a:solidFill>
              </a:rPr>
              <a:t>2)mean gradient&gt; 20mm increase with </a:t>
            </a:r>
            <a:r>
              <a:rPr lang="en-US" sz="2600" dirty="0" err="1">
                <a:solidFill>
                  <a:schemeClr val="accent6"/>
                </a:solidFill>
              </a:rPr>
              <a:t>excercise</a:t>
            </a:r>
            <a:endParaRPr lang="en-US" sz="2600" dirty="0">
              <a:solidFill>
                <a:schemeClr val="accent6"/>
              </a:solidFill>
            </a:endParaRPr>
          </a:p>
          <a:p>
            <a:pPr marL="457200" indent="-457200">
              <a:buAutoNum type="arabicParenR"/>
            </a:pPr>
            <a:endParaRPr lang="en-US" dirty="0">
              <a:solidFill>
                <a:schemeClr val="accent6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44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8F2D-8056-6672-A66B-553BCAAA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7638FC-4D91-F9E9-9B6F-814FCBD02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56" t="27306" r="26901" b="22694"/>
          <a:stretch/>
        </p:blipFill>
        <p:spPr>
          <a:xfrm>
            <a:off x="0" y="232475"/>
            <a:ext cx="12042183" cy="6625525"/>
          </a:xfrm>
        </p:spPr>
      </p:pic>
    </p:spTree>
    <p:extLst>
      <p:ext uri="{BB962C8B-B14F-4D97-AF65-F5344CB8AC3E}">
        <p14:creationId xmlns:p14="http://schemas.microsoft.com/office/powerpoint/2010/main" val="1281014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4DAA-7E77-1521-3F26-8CD29BE2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1C450-84DF-414B-D9DC-502DAABB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57" y="369555"/>
            <a:ext cx="10058400" cy="4050792"/>
          </a:xfrm>
        </p:spPr>
        <p:txBody>
          <a:bodyPr>
            <a:normAutofit/>
          </a:bodyPr>
          <a:lstStyle/>
          <a:p>
            <a:r>
              <a:rPr lang="en-US" sz="2800" dirty="0"/>
              <a:t>AHH/ESC –</a:t>
            </a:r>
            <a:r>
              <a:rPr lang="en-IN" sz="2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75EDF-7D78-1FD7-11F1-D86DB10A5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45" t="40933" r="16686" b="21761"/>
          <a:stretch/>
        </p:blipFill>
        <p:spPr>
          <a:xfrm>
            <a:off x="198929" y="909180"/>
            <a:ext cx="11794141" cy="594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44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1DBD-FC25-BFBD-7889-8D31AB21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3BB5E5-64AD-017D-44BC-37B295CC0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01" t="35253" r="10088" b="8894"/>
          <a:stretch/>
        </p:blipFill>
        <p:spPr>
          <a:xfrm>
            <a:off x="3081579" y="239831"/>
            <a:ext cx="6028841" cy="6378338"/>
          </a:xfrm>
        </p:spPr>
      </p:pic>
    </p:spTree>
    <p:extLst>
      <p:ext uri="{BB962C8B-B14F-4D97-AF65-F5344CB8AC3E}">
        <p14:creationId xmlns:p14="http://schemas.microsoft.com/office/powerpoint/2010/main" val="3632583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3117-07AB-E865-618D-C258462F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7013B8-8F20-E682-59CE-636FBC539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2858" y="25858"/>
            <a:ext cx="6806284" cy="6806284"/>
          </a:xfrm>
        </p:spPr>
      </p:pic>
    </p:spTree>
    <p:extLst>
      <p:ext uri="{BB962C8B-B14F-4D97-AF65-F5344CB8AC3E}">
        <p14:creationId xmlns:p14="http://schemas.microsoft.com/office/powerpoint/2010/main" val="3694671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943E-7E5B-D8E8-5634-934A544C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314C7D3-2ACE-5401-EC4D-B806DB928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829017"/>
              </p:ext>
            </p:extLst>
          </p:nvPr>
        </p:nvGraphicFramePr>
        <p:xfrm>
          <a:off x="0" y="-1"/>
          <a:ext cx="12192000" cy="4242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379160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0791080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6231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9371388"/>
                    </a:ext>
                  </a:extLst>
                </a:gridCol>
              </a:tblGrid>
              <a:tr h="945052">
                <a:tc>
                  <a:txBody>
                    <a:bodyPr/>
                    <a:lstStyle/>
                    <a:p>
                      <a:r>
                        <a:rPr lang="en-US" dirty="0"/>
                        <a:t>DECISION MAKING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SAVR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TAVR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PALLIATION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352694"/>
                  </a:ext>
                </a:extLst>
              </a:tr>
              <a:tr h="1554858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AGE AND LIFE EXPECTANCY</a:t>
                      </a:r>
                      <a:endParaRPr lang="en-IN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Younger age(&lt;65 year)</a:t>
                      </a:r>
                    </a:p>
                    <a:p>
                      <a:r>
                        <a:rPr lang="en-US" dirty="0"/>
                        <a:t>Longer life expectancy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Older age (&gt;80 years)</a:t>
                      </a:r>
                    </a:p>
                    <a:p>
                      <a:r>
                        <a:rPr lang="en-US" dirty="0"/>
                        <a:t>Few expected remaining years of life (only 5 year data available)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Limited life expectancy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926918"/>
                  </a:ext>
                </a:extLst>
              </a:tr>
              <a:tr h="1742183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PROSTHETIC VALVE PREFERENCE</a:t>
                      </a:r>
                      <a:endParaRPr lang="en-IN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Mechanical or surgical </a:t>
                      </a:r>
                      <a:r>
                        <a:rPr lang="en-US" dirty="0" err="1"/>
                        <a:t>Bioprosthesis</a:t>
                      </a:r>
                      <a:r>
                        <a:rPr lang="en-US" dirty="0"/>
                        <a:t> valve preferred</a:t>
                      </a:r>
                    </a:p>
                    <a:p>
                      <a:r>
                        <a:rPr lang="en-US" dirty="0"/>
                        <a:t>Concern for patient prosthesis mismatch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Bioprosthesis</a:t>
                      </a:r>
                      <a:r>
                        <a:rPr lang="en-US" dirty="0"/>
                        <a:t> valve preferred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2575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6C8C14-E16C-F4D4-5ED7-090E562F7568}"/>
              </a:ext>
            </a:extLst>
          </p:cNvPr>
          <p:cNvSpPr txBox="1"/>
          <p:nvPr/>
        </p:nvSpPr>
        <p:spPr>
          <a:xfrm>
            <a:off x="6435306" y="6211669"/>
            <a:ext cx="533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FROM:Eurheartj</a:t>
            </a:r>
            <a:r>
              <a:rPr lang="en-US" dirty="0"/>
              <a:t>/goals of care in patients with aortic stenosis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8101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1786-5CFB-559B-765A-A0804700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929D31-F76D-B62A-CF39-B19A59ADC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959" y="363862"/>
            <a:ext cx="10776082" cy="51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31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EC8C3-628E-5701-CA57-3226A208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C847817-BF25-9D06-730C-6607D6ECE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35212"/>
              </p:ext>
            </p:extLst>
          </p:nvPr>
        </p:nvGraphicFramePr>
        <p:xfrm>
          <a:off x="0" y="-1"/>
          <a:ext cx="12192000" cy="249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379160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0791080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6231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9371388"/>
                    </a:ext>
                  </a:extLst>
                </a:gridCol>
              </a:tblGrid>
              <a:tr h="945052">
                <a:tc>
                  <a:txBody>
                    <a:bodyPr/>
                    <a:lstStyle/>
                    <a:p>
                      <a:r>
                        <a:rPr lang="en-US" dirty="0"/>
                        <a:t>DECISION MAKING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SAVR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TAVR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PALLIATION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352694"/>
                  </a:ext>
                </a:extLst>
              </a:tr>
              <a:tr h="1554858">
                <a:tc>
                  <a:txBody>
                    <a:bodyPr/>
                    <a:lstStyle/>
                    <a:p>
                      <a:r>
                        <a:rPr lang="en-US" b="0" u="sng" dirty="0">
                          <a:solidFill>
                            <a:srgbClr val="FF0000"/>
                          </a:solidFill>
                        </a:rPr>
                        <a:t>VALVE ANATOMY</a:t>
                      </a:r>
                      <a:endParaRPr lang="en-IN" b="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1)Bicuspid aortic valve</a:t>
                      </a:r>
                    </a:p>
                    <a:p>
                      <a:r>
                        <a:rPr lang="en-US" dirty="0"/>
                        <a:t>2)Rheumatic HD</a:t>
                      </a:r>
                    </a:p>
                    <a:p>
                      <a:r>
                        <a:rPr lang="en-US" dirty="0"/>
                        <a:t>3)Small or Large aortic annulus</a:t>
                      </a:r>
                    </a:p>
                    <a:p>
                      <a:r>
                        <a:rPr lang="en-US" dirty="0"/>
                        <a:t>4)Coronary ostial </a:t>
                      </a:r>
                      <a:r>
                        <a:rPr lang="en-US" dirty="0" err="1"/>
                        <a:t>heigth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1)Calcific AS of a </a:t>
                      </a:r>
                      <a:r>
                        <a:rPr lang="en-US" dirty="0" err="1"/>
                        <a:t>trileaflet</a:t>
                      </a:r>
                      <a:r>
                        <a:rPr lang="en-US" dirty="0"/>
                        <a:t> valve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9269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8A86987-0217-830A-CF50-BECD7FCF73F5}"/>
              </a:ext>
            </a:extLst>
          </p:cNvPr>
          <p:cNvSpPr txBox="1"/>
          <p:nvPr/>
        </p:nvSpPr>
        <p:spPr>
          <a:xfrm>
            <a:off x="258792" y="2665321"/>
            <a:ext cx="102654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Bicuspid valve:</a:t>
            </a:r>
            <a:r>
              <a:rPr lang="en-US" sz="2800" dirty="0"/>
              <a:t> </a:t>
            </a:r>
          </a:p>
          <a:p>
            <a:r>
              <a:rPr lang="en-US" sz="2800" dirty="0"/>
              <a:t>1)Oval annulus,</a:t>
            </a:r>
          </a:p>
          <a:p>
            <a:r>
              <a:rPr lang="en-US" sz="2800" dirty="0"/>
              <a:t>2)Unequal leaflet size,</a:t>
            </a:r>
          </a:p>
          <a:p>
            <a:r>
              <a:rPr lang="en-US" sz="2800" dirty="0"/>
              <a:t>3)Heavy/uneven </a:t>
            </a:r>
            <a:r>
              <a:rPr lang="en-US" sz="2800" dirty="0" err="1"/>
              <a:t>calcification,calfied</a:t>
            </a:r>
            <a:r>
              <a:rPr lang="en-US" sz="2800" dirty="0"/>
              <a:t> raphe,</a:t>
            </a:r>
          </a:p>
          <a:p>
            <a:r>
              <a:rPr lang="en-US" sz="2800" dirty="0"/>
              <a:t>4)associated </a:t>
            </a:r>
            <a:r>
              <a:rPr lang="en-US" sz="2800" dirty="0" err="1"/>
              <a:t>Aortopathy</a:t>
            </a:r>
            <a:endParaRPr lang="en-US" sz="2800" dirty="0"/>
          </a:p>
          <a:p>
            <a:r>
              <a:rPr lang="en-US" sz="2800" b="1" u="sng" dirty="0"/>
              <a:t>Large annulus</a:t>
            </a:r>
            <a:r>
              <a:rPr lang="en-US" sz="2800" dirty="0"/>
              <a:t> – not suitable for current transcatheter valve size</a:t>
            </a:r>
          </a:p>
          <a:p>
            <a:r>
              <a:rPr lang="en-US" sz="2800" b="1" u="sng" dirty="0"/>
              <a:t>Small aortic annulus or aorta-</a:t>
            </a:r>
            <a:r>
              <a:rPr lang="en-US" sz="2800" dirty="0"/>
              <a:t> surgical annular enlarging is required</a:t>
            </a:r>
            <a:endParaRPr lang="en-IN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7248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EC8C3-628E-5701-CA57-3226A208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C847817-BF25-9D06-730C-6607D6ECE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62614"/>
              </p:ext>
            </p:extLst>
          </p:nvPr>
        </p:nvGraphicFramePr>
        <p:xfrm>
          <a:off x="0" y="-1"/>
          <a:ext cx="12192000" cy="295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379160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0791080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6231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9371388"/>
                    </a:ext>
                  </a:extLst>
                </a:gridCol>
              </a:tblGrid>
              <a:tr h="945052">
                <a:tc>
                  <a:txBody>
                    <a:bodyPr/>
                    <a:lstStyle/>
                    <a:p>
                      <a:r>
                        <a:rPr lang="en-US" dirty="0"/>
                        <a:t>DECISION MAKING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SAVR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TAVR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PALLIATION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352694"/>
                  </a:ext>
                </a:extLst>
              </a:tr>
              <a:tr h="1554858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CONCURRENT CARDIAC CONDITIONS</a:t>
                      </a:r>
                      <a:endParaRPr lang="en-IN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1)Aortic dilation</a:t>
                      </a:r>
                    </a:p>
                    <a:p>
                      <a:r>
                        <a:rPr lang="en-US" dirty="0"/>
                        <a:t>2)Severe Primary MR</a:t>
                      </a:r>
                    </a:p>
                    <a:p>
                      <a:r>
                        <a:rPr lang="en-US" dirty="0"/>
                        <a:t>3)Severe CAD requiring Bypass graft</a:t>
                      </a:r>
                    </a:p>
                    <a:p>
                      <a:r>
                        <a:rPr lang="en-US" dirty="0"/>
                        <a:t>4)Septal hypertrophy requiring myomectomy</a:t>
                      </a:r>
                    </a:p>
                    <a:p>
                      <a:r>
                        <a:rPr lang="en-US" dirty="0"/>
                        <a:t>5)Atrial fibrillation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Severe calcification of ascending aorta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Porcelein</a:t>
                      </a:r>
                      <a:r>
                        <a:rPr lang="en-US" dirty="0"/>
                        <a:t> aorta)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1)Irreversible severe lv systolic dysfunction</a:t>
                      </a:r>
                    </a:p>
                    <a:p>
                      <a:r>
                        <a:rPr lang="en-US" dirty="0"/>
                        <a:t>2)Severe MR due to annular calcification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92691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B3D93D-6C1C-AEDE-B453-B3BEAD3CA2C2}"/>
              </a:ext>
            </a:extLst>
          </p:cNvPr>
          <p:cNvSpPr txBox="1"/>
          <p:nvPr/>
        </p:nvSpPr>
        <p:spPr>
          <a:xfrm>
            <a:off x="310551" y="2932981"/>
            <a:ext cx="94027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Severe AS and Severe primary MR -&gt;</a:t>
            </a:r>
          </a:p>
          <a:p>
            <a:r>
              <a:rPr lang="en-US" sz="2400" dirty="0"/>
              <a:t>SAVR and combined Mitral valve surgery</a:t>
            </a:r>
          </a:p>
          <a:p>
            <a:endParaRPr lang="en-US" sz="2400" dirty="0"/>
          </a:p>
          <a:p>
            <a:r>
              <a:rPr lang="en-US" sz="2400" dirty="0"/>
              <a:t>High risk surgery- TAVI+ mitral valve edge to edge repair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Secondary MR improves after TAVI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710027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EC8C3-628E-5701-CA57-3226A208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C847817-BF25-9D06-730C-6607D6ECE0D5}"/>
              </a:ext>
            </a:extLst>
          </p:cNvPr>
          <p:cNvGraphicFramePr>
            <a:graphicFrameLocks noGrp="1"/>
          </p:cNvGraphicFramePr>
          <p:nvPr/>
        </p:nvGraphicFramePr>
        <p:xfrm>
          <a:off x="0" y="-1"/>
          <a:ext cx="12192000" cy="2682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379160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0791080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6231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9371388"/>
                    </a:ext>
                  </a:extLst>
                </a:gridCol>
              </a:tblGrid>
              <a:tr h="945052">
                <a:tc>
                  <a:txBody>
                    <a:bodyPr/>
                    <a:lstStyle/>
                    <a:p>
                      <a:r>
                        <a:rPr lang="en-US" dirty="0"/>
                        <a:t>DECISION MAKING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SAVR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TAVR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PALLIATION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352694"/>
                  </a:ext>
                </a:extLst>
              </a:tr>
              <a:tr h="1554858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CONCURRENT CARDIAC CONDITIONS</a:t>
                      </a:r>
                      <a:endParaRPr lang="en-IN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1)Aortic dilation</a:t>
                      </a:r>
                    </a:p>
                    <a:p>
                      <a:r>
                        <a:rPr lang="en-US" dirty="0"/>
                        <a:t>2)Severe Primary MR</a:t>
                      </a:r>
                    </a:p>
                    <a:p>
                      <a:r>
                        <a:rPr lang="en-US" dirty="0"/>
                        <a:t>3)Severe CAD requiring Bypass graft</a:t>
                      </a:r>
                    </a:p>
                    <a:p>
                      <a:r>
                        <a:rPr lang="en-US" dirty="0"/>
                        <a:t>4)Septal hypertrophy requiring myomectomy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Severe calcification of ascending aorta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Porcelein</a:t>
                      </a:r>
                      <a:r>
                        <a:rPr lang="en-US" dirty="0"/>
                        <a:t> aorta)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1)Irreversible severe lv systolic dysfunction</a:t>
                      </a:r>
                    </a:p>
                    <a:p>
                      <a:r>
                        <a:rPr lang="en-US" dirty="0"/>
                        <a:t>2)Severe MR due to annular calcification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92691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B3D93D-6C1C-AEDE-B453-B3BEAD3CA2C2}"/>
              </a:ext>
            </a:extLst>
          </p:cNvPr>
          <p:cNvSpPr txBox="1"/>
          <p:nvPr/>
        </p:nvSpPr>
        <p:spPr>
          <a:xfrm>
            <a:off x="310551" y="2932981"/>
            <a:ext cx="94027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presence of complex left main and/or multivessel disease with SYNTAX &gt;33, SAVR with CABG preferred</a:t>
            </a:r>
          </a:p>
          <a:p>
            <a:endParaRPr lang="en-US" sz="2400" dirty="0"/>
          </a:p>
          <a:p>
            <a:r>
              <a:rPr lang="en-US" sz="2400" dirty="0"/>
              <a:t>Severe CAD- impaired mid and long term outcomes after TAVI</a:t>
            </a:r>
          </a:p>
          <a:p>
            <a:endParaRPr lang="en-US" sz="2400" dirty="0"/>
          </a:p>
          <a:p>
            <a:r>
              <a:rPr lang="en-US" sz="2400" dirty="0"/>
              <a:t>Coronary access may be challenging in proportion of patients after TAVR.</a:t>
            </a:r>
          </a:p>
          <a:p>
            <a:r>
              <a:rPr lang="en-US" sz="2400" dirty="0"/>
              <a:t>THV with low commissure height and large open cells may help in access of coronary ostia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2317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B5D7-171C-E298-4F5F-2E0A28D92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40" y="77602"/>
            <a:ext cx="10058400" cy="1609344"/>
          </a:xfrm>
        </p:spPr>
        <p:txBody>
          <a:bodyPr/>
          <a:lstStyle/>
          <a:p>
            <a:r>
              <a:rPr lang="en-US" dirty="0"/>
              <a:t>Anatomy of aortic root: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FC64BA-CED8-D4F1-AFCF-547354104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02444"/>
            <a:ext cx="5114441" cy="51715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4D290-012D-7FC8-D333-4F9E83385071}"/>
              </a:ext>
            </a:extLst>
          </p:cNvPr>
          <p:cNvSpPr txBox="1"/>
          <p:nvPr/>
        </p:nvSpPr>
        <p:spPr>
          <a:xfrm>
            <a:off x="6096000" y="2371241"/>
            <a:ext cx="50261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1)Aortic Valve Cusp</a:t>
            </a:r>
          </a:p>
          <a:p>
            <a:endParaRPr lang="en-US" sz="3200" dirty="0"/>
          </a:p>
          <a:p>
            <a:r>
              <a:rPr lang="en-US" sz="3200" dirty="0"/>
              <a:t>2)Aortic Valve Annulus</a:t>
            </a:r>
          </a:p>
          <a:p>
            <a:endParaRPr lang="en-US" sz="3200" dirty="0"/>
          </a:p>
          <a:p>
            <a:r>
              <a:rPr lang="en-US" sz="3200" dirty="0"/>
              <a:t>3)Aortic Root Complex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357949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943E-7E5B-D8E8-5634-934A544C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314C7D3-2ACE-5401-EC4D-B806DB928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439558"/>
              </p:ext>
            </p:extLst>
          </p:nvPr>
        </p:nvGraphicFramePr>
        <p:xfrm>
          <a:off x="0" y="-1"/>
          <a:ext cx="12192000" cy="4242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379160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0791080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6231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9371388"/>
                    </a:ext>
                  </a:extLst>
                </a:gridCol>
              </a:tblGrid>
              <a:tr h="945052">
                <a:tc>
                  <a:txBody>
                    <a:bodyPr/>
                    <a:lstStyle/>
                    <a:p>
                      <a:r>
                        <a:rPr lang="en-US" dirty="0"/>
                        <a:t>DECISION MAKING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SAVR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TAVR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PALLIATION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352694"/>
                  </a:ext>
                </a:extLst>
              </a:tr>
              <a:tr h="1554858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NON CARDIAC CONDITIONS</a:t>
                      </a:r>
                      <a:endParaRPr lang="en-IN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Severe lung disease, liver disease and renal disease</a:t>
                      </a:r>
                    </a:p>
                    <a:p>
                      <a:r>
                        <a:rPr lang="en-US" dirty="0"/>
                        <a:t>Mobility issues</a:t>
                      </a:r>
                    </a:p>
                    <a:p>
                      <a:r>
                        <a:rPr lang="en-US" dirty="0"/>
                        <a:t>High risk for sternotomy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1)Symptoms due to non cardiac conditions</a:t>
                      </a:r>
                    </a:p>
                    <a:p>
                      <a:r>
                        <a:rPr lang="en-US" dirty="0"/>
                        <a:t>2)Severe dementia</a:t>
                      </a:r>
                    </a:p>
                    <a:p>
                      <a:r>
                        <a:rPr lang="en-US" dirty="0"/>
                        <a:t>3)Involvement of two or more other organ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926918"/>
                  </a:ext>
                </a:extLst>
              </a:tr>
              <a:tr h="1742183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FRAILITY</a:t>
                      </a:r>
                      <a:endParaRPr lang="en-IN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frail or few </a:t>
                      </a:r>
                      <a:r>
                        <a:rPr lang="en-US" dirty="0" err="1"/>
                        <a:t>fraility</a:t>
                      </a:r>
                      <a:r>
                        <a:rPr lang="en-US" dirty="0"/>
                        <a:t> measures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Fraility</a:t>
                      </a:r>
                      <a:r>
                        <a:rPr lang="en-US" dirty="0"/>
                        <a:t> likely to improve after AVR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Severe </a:t>
                      </a:r>
                      <a:r>
                        <a:rPr lang="en-US" dirty="0" err="1"/>
                        <a:t>Fraility</a:t>
                      </a:r>
                      <a:r>
                        <a:rPr lang="en-US" dirty="0"/>
                        <a:t> unlikely to improve after AVR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2575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6C8C14-E16C-F4D4-5ED7-090E562F7568}"/>
              </a:ext>
            </a:extLst>
          </p:cNvPr>
          <p:cNvSpPr txBox="1"/>
          <p:nvPr/>
        </p:nvSpPr>
        <p:spPr>
          <a:xfrm>
            <a:off x="6435306" y="6211669"/>
            <a:ext cx="533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FROM:Eurheartj</a:t>
            </a:r>
            <a:r>
              <a:rPr lang="en-US" dirty="0"/>
              <a:t>/goals of care in patients with aortic stenosis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8737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ADD4-04E1-66CD-8ECB-62A8EB6C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904A62-4C80-FE5D-136E-BD73E32F6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7931" r="4018" b="35827"/>
          <a:stretch/>
        </p:blipFill>
        <p:spPr>
          <a:xfrm>
            <a:off x="0" y="-1"/>
            <a:ext cx="12192000" cy="6857155"/>
          </a:xfrm>
        </p:spPr>
      </p:pic>
    </p:spTree>
    <p:extLst>
      <p:ext uri="{BB962C8B-B14F-4D97-AF65-F5344CB8AC3E}">
        <p14:creationId xmlns:p14="http://schemas.microsoft.com/office/powerpoint/2010/main" val="1485694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943E-7E5B-D8E8-5634-934A544C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314C7D3-2ACE-5401-EC4D-B806DB928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12936"/>
              </p:ext>
            </p:extLst>
          </p:nvPr>
        </p:nvGraphicFramePr>
        <p:xfrm>
          <a:off x="0" y="-1"/>
          <a:ext cx="12192000" cy="6211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379160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0791080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6231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9371388"/>
                    </a:ext>
                  </a:extLst>
                </a:gridCol>
              </a:tblGrid>
              <a:tr h="1745880">
                <a:tc>
                  <a:txBody>
                    <a:bodyPr/>
                    <a:lstStyle/>
                    <a:p>
                      <a:r>
                        <a:rPr lang="en-US" dirty="0"/>
                        <a:t>DECISION MAKING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SAVR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TAVR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FAVORING PALLIATION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352694"/>
                  </a:ext>
                </a:extLst>
              </a:tr>
              <a:tr h="1247299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SURGICAL RISK</a:t>
                      </a:r>
                      <a:endParaRPr lang="en-IN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TAVR RISK HIGH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Chest irradiation\</a:t>
                      </a:r>
                    </a:p>
                    <a:p>
                      <a:r>
                        <a:rPr lang="en-US" dirty="0"/>
                        <a:t>TAVR RISK LOW TO MEDIUM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926918"/>
                  </a:ext>
                </a:extLst>
              </a:tr>
              <a:tr h="3218492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GOALS OF CARE</a:t>
                      </a:r>
                      <a:endParaRPr lang="en-IN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1)Accepts longer  hospital stay</a:t>
                      </a:r>
                    </a:p>
                    <a:p>
                      <a:r>
                        <a:rPr lang="en-US" dirty="0"/>
                        <a:t>2)Pain in recovery period</a:t>
                      </a:r>
                    </a:p>
                    <a:p>
                      <a:r>
                        <a:rPr lang="en-US" dirty="0"/>
                        <a:t>3)Lower risk of permanent pace</a:t>
                      </a:r>
                      <a:r>
                        <a:rPr lang="en-IN" dirty="0"/>
                        <a:t>r</a:t>
                      </a:r>
                    </a:p>
                    <a:p>
                      <a:r>
                        <a:rPr lang="en-IN" dirty="0"/>
                        <a:t>4)Avoid repeat intervention</a:t>
                      </a:r>
                    </a:p>
                    <a:p>
                      <a:r>
                        <a:rPr lang="en-IN" dirty="0"/>
                        <a:t>5)Avoids vascular complications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1)Prefers shorter stay</a:t>
                      </a:r>
                    </a:p>
                    <a:p>
                      <a:r>
                        <a:rPr lang="en-US" dirty="0"/>
                        <a:t>2)Less periprocedural pain</a:t>
                      </a:r>
                    </a:p>
                    <a:p>
                      <a:r>
                        <a:rPr lang="en-US" dirty="0"/>
                        <a:t>3)High risk of permanent pacer</a:t>
                      </a:r>
                    </a:p>
                    <a:p>
                      <a:r>
                        <a:rPr lang="en-US" dirty="0"/>
                        <a:t>4)Possible repeat intervention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1)Life expectancy post procedure &lt;1 year</a:t>
                      </a:r>
                    </a:p>
                    <a:p>
                      <a:r>
                        <a:rPr lang="en-US" dirty="0"/>
                        <a:t>2)Avoid procedural stroke risk</a:t>
                      </a:r>
                    </a:p>
                    <a:p>
                      <a:r>
                        <a:rPr lang="en-US" dirty="0"/>
                        <a:t>3)Avoid possibility of cardiac pacer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2575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6C8C14-E16C-F4D4-5ED7-090E562F7568}"/>
              </a:ext>
            </a:extLst>
          </p:cNvPr>
          <p:cNvSpPr txBox="1"/>
          <p:nvPr/>
        </p:nvSpPr>
        <p:spPr>
          <a:xfrm>
            <a:off x="6435306" y="6211669"/>
            <a:ext cx="533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FROM:Eurheartj</a:t>
            </a:r>
            <a:r>
              <a:rPr lang="en-US" dirty="0"/>
              <a:t>/goals of care in patients with aortic stenosis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94B81-4801-206C-C3B9-D5C2B31CC183}"/>
              </a:ext>
            </a:extLst>
          </p:cNvPr>
          <p:cNvSpPr txBox="1"/>
          <p:nvPr/>
        </p:nvSpPr>
        <p:spPr>
          <a:xfrm>
            <a:off x="1069848" y="6211669"/>
            <a:ext cx="446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PATIENTS PREFERENCE</a:t>
            </a:r>
            <a:endParaRPr lang="en-IN" u="sng" dirty="0"/>
          </a:p>
        </p:txBody>
      </p:sp>
    </p:spTree>
    <p:extLst>
      <p:ext uri="{BB962C8B-B14F-4D97-AF65-F5344CB8AC3E}">
        <p14:creationId xmlns:p14="http://schemas.microsoft.com/office/powerpoint/2010/main" val="2171728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D9FF-E7A2-F43A-7A9F-13CF7811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EE98-5122-73E8-51F5-BF3F2BECC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54" y="387122"/>
            <a:ext cx="10058400" cy="6255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SURGICAL RISK : STS PROM AT 30 DAYS</a:t>
            </a:r>
          </a:p>
          <a:p>
            <a:pPr marL="0" indent="0">
              <a:buNone/>
            </a:pPr>
            <a:r>
              <a:rPr lang="en-US" dirty="0"/>
              <a:t>LOW: &lt;4%</a:t>
            </a:r>
          </a:p>
          <a:p>
            <a:pPr marL="0" indent="0">
              <a:buNone/>
            </a:pPr>
            <a:r>
              <a:rPr lang="en-US" dirty="0"/>
              <a:t>INTERMEDIATE: 4-8%</a:t>
            </a:r>
          </a:p>
          <a:p>
            <a:pPr marL="0" indent="0">
              <a:buNone/>
            </a:pPr>
            <a:r>
              <a:rPr lang="en-US" dirty="0"/>
              <a:t>HIGH: 8-15%</a:t>
            </a:r>
          </a:p>
          <a:p>
            <a:pPr marL="0" indent="0">
              <a:buNone/>
            </a:pPr>
            <a:r>
              <a:rPr lang="en-US" dirty="0"/>
              <a:t>PROHIBITIVE: &gt;15%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Recent RCTs have used STS in </a:t>
            </a:r>
          </a:p>
          <a:p>
            <a:pPr marL="0" indent="0">
              <a:buNone/>
            </a:pPr>
            <a:r>
              <a:rPr lang="en-US" dirty="0"/>
              <a:t>Stratifying patients.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Clinical risk assessment, anatomic </a:t>
            </a:r>
            <a:r>
              <a:rPr lang="en-US" dirty="0" err="1"/>
              <a:t>characterstics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And functional assessment are vital for optimal TAVI results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219BC-01E2-BFD0-1625-D584AA0A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61" t="25912" r="-295" b="12452"/>
          <a:stretch/>
        </p:blipFill>
        <p:spPr>
          <a:xfrm>
            <a:off x="7591245" y="18369"/>
            <a:ext cx="2311880" cy="699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8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86AC-AF33-167B-C819-A3F01A1E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MODALITIES IN TAVI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F2469-CCF6-B531-BEFF-B596EF0FC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/>
              <a:t>ACCESS EVALUATION-ILIOFEMORAL</a:t>
            </a:r>
          </a:p>
          <a:p>
            <a:pPr marL="0" indent="0">
              <a:buNone/>
            </a:pPr>
            <a:r>
              <a:rPr lang="en-US" dirty="0"/>
              <a:t>1)CT</a:t>
            </a:r>
          </a:p>
          <a:p>
            <a:pPr marL="0" indent="0">
              <a:buNone/>
            </a:pPr>
            <a:r>
              <a:rPr lang="en-US" dirty="0"/>
              <a:t>2)ANGIO</a:t>
            </a:r>
          </a:p>
          <a:p>
            <a:pPr marL="0" indent="0">
              <a:buNone/>
            </a:pPr>
            <a:r>
              <a:rPr lang="en-US" dirty="0"/>
              <a:t>3)IVUS/DOPPLER + PLAIN 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DEVICE SIZING</a:t>
            </a:r>
          </a:p>
          <a:p>
            <a:pPr marL="0" indent="0">
              <a:buNone/>
            </a:pPr>
            <a:r>
              <a:rPr lang="en-US" dirty="0"/>
              <a:t>1)TTE</a:t>
            </a:r>
          </a:p>
          <a:p>
            <a:pPr marL="0" indent="0">
              <a:buNone/>
            </a:pPr>
            <a:r>
              <a:rPr lang="en-US" dirty="0"/>
              <a:t>2)TEE</a:t>
            </a:r>
          </a:p>
          <a:p>
            <a:pPr marL="0" indent="0">
              <a:buNone/>
            </a:pPr>
            <a:r>
              <a:rPr lang="en-US" dirty="0"/>
              <a:t>3)ICE</a:t>
            </a:r>
          </a:p>
          <a:p>
            <a:pPr marL="0" indent="0">
              <a:buNone/>
            </a:pPr>
            <a:r>
              <a:rPr lang="en-US" dirty="0"/>
              <a:t>4)CT ANGIO/MDCT</a:t>
            </a:r>
          </a:p>
          <a:p>
            <a:pPr marL="0" indent="0">
              <a:buNone/>
            </a:pPr>
            <a:r>
              <a:rPr lang="en-US" dirty="0"/>
              <a:t>5)ANGIO WITH BALLOON INTEROGATION</a:t>
            </a:r>
          </a:p>
        </p:txBody>
      </p:sp>
    </p:spTree>
    <p:extLst>
      <p:ext uri="{BB962C8B-B14F-4D97-AF65-F5344CB8AC3E}">
        <p14:creationId xmlns:p14="http://schemas.microsoft.com/office/powerpoint/2010/main" val="1873530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87C7-66D9-3B98-4AF8-E26EE78E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E01E8-6A2C-C987-16B0-CE82C38D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988328"/>
            <a:ext cx="9546739" cy="5385040"/>
          </a:xfrm>
        </p:spPr>
        <p:txBody>
          <a:bodyPr/>
          <a:lstStyle/>
          <a:p>
            <a:r>
              <a:rPr lang="en-US" b="1" u="sng" dirty="0"/>
              <a:t>MONITORING OF COMPLICATIONS:</a:t>
            </a:r>
          </a:p>
          <a:p>
            <a:pPr marL="0" indent="0">
              <a:buNone/>
            </a:pPr>
            <a:r>
              <a:rPr lang="en-US" dirty="0"/>
              <a:t>1)HEAMODYANAMIC MONITORING</a:t>
            </a:r>
          </a:p>
          <a:p>
            <a:pPr marL="0" indent="0">
              <a:buNone/>
            </a:pPr>
            <a:r>
              <a:rPr lang="en-US" dirty="0"/>
              <a:t>2)TEE</a:t>
            </a:r>
          </a:p>
          <a:p>
            <a:pPr marL="0" indent="0">
              <a:buNone/>
            </a:pPr>
            <a:r>
              <a:rPr lang="en-US" dirty="0"/>
              <a:t>3)TTE/ICE</a:t>
            </a:r>
          </a:p>
          <a:p>
            <a:pPr marL="0" indent="0">
              <a:buNone/>
            </a:pPr>
            <a:r>
              <a:rPr lang="en-US" dirty="0"/>
              <a:t>4)ANGIO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POST PROCEDURE FOLLOW UP</a:t>
            </a:r>
          </a:p>
          <a:p>
            <a:pPr marL="0" indent="0">
              <a:buNone/>
            </a:pPr>
            <a:r>
              <a:rPr lang="en-US" dirty="0"/>
              <a:t>1)LONG TERM VALVE FUNCTION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5419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DFFC54-B347-C575-6743-1073C362C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728" y="2261949"/>
            <a:ext cx="10059272" cy="1609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4F2C4-AAFA-2C83-6A05-1B415ACA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2DAC-DB31-3967-E7B0-02BBACC7A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1848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FD50-1DE9-CEBB-0D4A-9AE5F08EF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8" y="1207698"/>
            <a:ext cx="10834950" cy="4964502"/>
          </a:xfrm>
        </p:spPr>
        <p:txBody>
          <a:bodyPr>
            <a:normAutofit/>
          </a:bodyPr>
          <a:lstStyle/>
          <a:p>
            <a:r>
              <a:rPr lang="en-US" b="1" u="sng" dirty="0"/>
              <a:t>AORTIC VALVE COMPLEX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Bahnschrift Light" panose="020B0502040204020203" pitchFamily="34" charset="0"/>
              </a:rPr>
              <a:t>AORTIC VALVE</a:t>
            </a:r>
          </a:p>
          <a:p>
            <a:pPr marL="0" indent="0">
              <a:buNone/>
            </a:pPr>
            <a:endParaRPr lang="en-US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1)Bicuspid vs Tricuspid / Valve opening</a:t>
            </a:r>
          </a:p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2)Aortic valve gradient and area</a:t>
            </a:r>
          </a:p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3)Aortic valve calcification and ectopic calcification</a:t>
            </a:r>
          </a:p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4)Other abnormalities(vegetation/masses)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Bahnschrift Light" panose="020B0502040204020203" pitchFamily="34" charset="0"/>
              </a:rPr>
              <a:t>ANNULAR DIMENSION</a:t>
            </a:r>
          </a:p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1)Select suitable balloon and valve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B30F3-35C9-566D-74C2-24D8FE9179EB}"/>
              </a:ext>
            </a:extLst>
          </p:cNvPr>
          <p:cNvSpPr txBox="1"/>
          <p:nvPr/>
        </p:nvSpPr>
        <p:spPr>
          <a:xfrm>
            <a:off x="6728604" y="1472875"/>
            <a:ext cx="558416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Bahnschrift Light SemiCondensed" panose="020B0502040204020203" pitchFamily="34" charset="0"/>
              </a:rPr>
              <a:t>LEFT VENTRICULAR OUTFLOW TRACT</a:t>
            </a:r>
          </a:p>
          <a:p>
            <a:endParaRPr lang="en-US" sz="2400" dirty="0">
              <a:latin typeface="Bahnschrift Light SemiCondensed" panose="020B0502040204020203" pitchFamily="34" charset="0"/>
            </a:endParaRPr>
          </a:p>
          <a:p>
            <a:r>
              <a:rPr lang="en-US" sz="2400" dirty="0">
                <a:latin typeface="Bahnschrift Light SemiCondensed" panose="020B0502040204020203" pitchFamily="34" charset="0"/>
              </a:rPr>
              <a:t>1)Ectopic Calcification</a:t>
            </a:r>
          </a:p>
          <a:p>
            <a:endParaRPr lang="en-US" sz="2400" dirty="0">
              <a:latin typeface="Bahnschrift Light SemiCondensed" panose="020B0502040204020203" pitchFamily="34" charset="0"/>
            </a:endParaRPr>
          </a:p>
          <a:p>
            <a:r>
              <a:rPr lang="en-US" sz="2400" dirty="0">
                <a:latin typeface="Bahnschrift Light SemiCondensed" panose="020B0502040204020203" pitchFamily="34" charset="0"/>
              </a:rPr>
              <a:t>2)Basal septal morphology</a:t>
            </a:r>
          </a:p>
          <a:p>
            <a:endParaRPr lang="en-US" sz="2400" dirty="0">
              <a:latin typeface="Bahnschrift Light Semi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Bahnschrift Light SemiCondensed" panose="020B0502040204020203" pitchFamily="34" charset="0"/>
              </a:rPr>
              <a:t>AORTIC ROOT DIMENSION</a:t>
            </a:r>
          </a:p>
          <a:p>
            <a:endParaRPr lang="en-US" sz="2400" dirty="0">
              <a:latin typeface="Bahnschrift Light SemiCondensed" panose="020B0502040204020203" pitchFamily="34" charset="0"/>
            </a:endParaRPr>
          </a:p>
          <a:p>
            <a:r>
              <a:rPr lang="en-US" sz="2400" dirty="0">
                <a:latin typeface="Bahnschrift Light SemiCondensed" panose="020B0502040204020203" pitchFamily="34" charset="0"/>
              </a:rPr>
              <a:t>1)Location of coronary ostia</a:t>
            </a:r>
          </a:p>
          <a:p>
            <a:endParaRPr lang="en-US" sz="2400" dirty="0">
              <a:latin typeface="Bahnschrift Light SemiCondensed" panose="020B0502040204020203" pitchFamily="34" charset="0"/>
            </a:endParaRPr>
          </a:p>
          <a:p>
            <a:r>
              <a:rPr lang="en-US" sz="2400" dirty="0">
                <a:latin typeface="Bahnschrift Light SemiCondensed" panose="020B0502040204020203" pitchFamily="34" charset="0"/>
              </a:rPr>
              <a:t>2)</a:t>
            </a:r>
            <a:r>
              <a:rPr lang="en-US" sz="2400" dirty="0" err="1">
                <a:latin typeface="Bahnschrift Light SemiCondensed" panose="020B0502040204020203" pitchFamily="34" charset="0"/>
              </a:rPr>
              <a:t>Sinotubular</a:t>
            </a:r>
            <a:r>
              <a:rPr lang="en-US" sz="2400" dirty="0">
                <a:latin typeface="Bahnschrift Light SemiCondensed" panose="020B0502040204020203" pitchFamily="34" charset="0"/>
              </a:rPr>
              <a:t> dimensions and calcification</a:t>
            </a:r>
          </a:p>
          <a:p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EA7018-247D-97A7-00E9-FF193FFF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4082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FB7BE0-E693-E1BC-3FE8-C441625AE5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MITRAL VALVE/ TRICUSPID VALVE</a:t>
            </a:r>
          </a:p>
          <a:p>
            <a:pPr marL="0" indent="0">
              <a:buNone/>
            </a:pPr>
            <a:r>
              <a:rPr lang="en-US" dirty="0"/>
              <a:t>Severity of MR</a:t>
            </a:r>
          </a:p>
          <a:p>
            <a:pPr marL="0" indent="0">
              <a:buNone/>
            </a:pPr>
            <a:r>
              <a:rPr lang="en-US" dirty="0"/>
              <a:t>1)Primary</a:t>
            </a:r>
          </a:p>
          <a:p>
            <a:pPr marL="0" indent="0">
              <a:buNone/>
            </a:pPr>
            <a:r>
              <a:rPr lang="en-US" dirty="0"/>
              <a:t>2)Secondary</a:t>
            </a:r>
          </a:p>
          <a:p>
            <a:pPr marL="0" indent="0">
              <a:buNone/>
            </a:pPr>
            <a:r>
              <a:rPr lang="en-US" dirty="0"/>
              <a:t>Severity of Ectopic calcification</a:t>
            </a:r>
          </a:p>
          <a:p>
            <a:pPr marL="0" indent="0">
              <a:buNone/>
            </a:pPr>
            <a:r>
              <a:rPr lang="en-US" dirty="0"/>
              <a:t>Anterior leaflet calcification may affect placement of valve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B59059-2629-4987-E37C-EA8767A3FF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LEFT VENTRICULAR FUNCTION</a:t>
            </a:r>
          </a:p>
          <a:p>
            <a:pPr marL="0" indent="0">
              <a:buNone/>
            </a:pPr>
            <a:r>
              <a:rPr lang="en-US" dirty="0"/>
              <a:t>LV cavity size</a:t>
            </a:r>
          </a:p>
          <a:p>
            <a:pPr marL="0" indent="0">
              <a:buNone/>
            </a:pPr>
            <a:r>
              <a:rPr lang="en-US" dirty="0"/>
              <a:t>Wall motion</a:t>
            </a:r>
          </a:p>
          <a:p>
            <a:pPr marL="0" indent="0">
              <a:buNone/>
            </a:pPr>
            <a:r>
              <a:rPr lang="en-US" dirty="0"/>
              <a:t>Ejection fraction</a:t>
            </a:r>
          </a:p>
          <a:p>
            <a:pPr marL="0" indent="0">
              <a:buNone/>
            </a:pPr>
            <a:r>
              <a:rPr lang="en-US" dirty="0"/>
              <a:t>Wall thickness</a:t>
            </a:r>
          </a:p>
          <a:p>
            <a:pPr marL="0" indent="0">
              <a:buNone/>
            </a:pPr>
            <a:r>
              <a:rPr lang="en-US" dirty="0"/>
              <a:t>LV internal dimension</a:t>
            </a:r>
          </a:p>
          <a:p>
            <a:pPr marL="0" indent="0">
              <a:buNone/>
            </a:pPr>
            <a:r>
              <a:rPr lang="en-US" dirty="0"/>
              <a:t>Exclude LV thrombus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8508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828211-F2FB-799D-19D1-AFB0A4F5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analysis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4718A-CE16-BBCF-574B-F7864089A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Aortic root assessment </a:t>
            </a:r>
          </a:p>
          <a:p>
            <a:r>
              <a:rPr lang="en-US" sz="2800" dirty="0"/>
              <a:t>Aortic annulus measurements for valve sizing</a:t>
            </a:r>
          </a:p>
          <a:p>
            <a:r>
              <a:rPr lang="en-US" sz="2800" dirty="0"/>
              <a:t>Landing zone calcification</a:t>
            </a:r>
          </a:p>
          <a:p>
            <a:r>
              <a:rPr lang="en-US" sz="2800" dirty="0"/>
              <a:t>Valve morphology</a:t>
            </a:r>
          </a:p>
          <a:p>
            <a:r>
              <a:rPr lang="en-US" sz="2800" dirty="0"/>
              <a:t>Vascular anatomy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72355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1A1E-A135-997E-4733-5BC37E34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B734DF-6E7C-47AF-8F16-26FCF1B01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53356"/>
            <a:ext cx="7702658" cy="6743756"/>
          </a:xfrm>
        </p:spPr>
      </p:pic>
    </p:spTree>
    <p:extLst>
      <p:ext uri="{BB962C8B-B14F-4D97-AF65-F5344CB8AC3E}">
        <p14:creationId xmlns:p14="http://schemas.microsoft.com/office/powerpoint/2010/main" val="865748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46409-DE19-5458-C6FE-11EDEE88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50453"/>
            <a:ext cx="10058400" cy="1609344"/>
          </a:xfrm>
        </p:spPr>
        <p:txBody>
          <a:bodyPr/>
          <a:lstStyle/>
          <a:p>
            <a:r>
              <a:rPr lang="en-US" dirty="0"/>
              <a:t>Vascular access-practical aspects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C5AD97-CCA2-AB32-F488-3473E0EB3D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81" t="10392" r="15720" b="4155"/>
          <a:stretch/>
        </p:blipFill>
        <p:spPr>
          <a:xfrm>
            <a:off x="1895958" y="2185260"/>
            <a:ext cx="8400081" cy="4672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8357DB-95C9-1E96-1984-D77F1CFAE034}"/>
              </a:ext>
            </a:extLst>
          </p:cNvPr>
          <p:cNvSpPr/>
          <p:nvPr/>
        </p:nvSpPr>
        <p:spPr>
          <a:xfrm>
            <a:off x="2231756" y="5300420"/>
            <a:ext cx="1720312" cy="402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4453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1F54B-7DBF-389E-0CBA-BEF9C261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99AD58-D56B-F4B3-82FC-1A27E015E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238" t="13071" r="19266" b="3539"/>
          <a:stretch/>
        </p:blipFill>
        <p:spPr>
          <a:xfrm>
            <a:off x="604434" y="154982"/>
            <a:ext cx="10352868" cy="6734575"/>
          </a:xfrm>
        </p:spPr>
      </p:pic>
    </p:spTree>
    <p:extLst>
      <p:ext uri="{BB962C8B-B14F-4D97-AF65-F5344CB8AC3E}">
        <p14:creationId xmlns:p14="http://schemas.microsoft.com/office/powerpoint/2010/main" val="842079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A71C-995A-C9F9-1131-9F95128E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79A0DE-FD0A-C16A-12F1-5C5778473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91" t="24551" r="13890" b="8894"/>
          <a:stretch/>
        </p:blipFill>
        <p:spPr>
          <a:xfrm>
            <a:off x="852335" y="1282485"/>
            <a:ext cx="10487330" cy="4293030"/>
          </a:xfrm>
        </p:spPr>
      </p:pic>
    </p:spTree>
    <p:extLst>
      <p:ext uri="{BB962C8B-B14F-4D97-AF65-F5344CB8AC3E}">
        <p14:creationId xmlns:p14="http://schemas.microsoft.com/office/powerpoint/2010/main" val="1968851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ACAAA0-2821-93C1-6EAF-6084EDB4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planning using </a:t>
            </a:r>
            <a:r>
              <a:rPr lang="en-US" dirty="0" err="1"/>
              <a:t>ct</a:t>
            </a:r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DDB0E3-08E6-573D-F14A-2B7DECF4D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Does the patient have adequate Transfemoral access</a:t>
            </a:r>
          </a:p>
          <a:p>
            <a:endParaRPr lang="en-US" dirty="0"/>
          </a:p>
          <a:p>
            <a:r>
              <a:rPr lang="en-US" dirty="0"/>
              <a:t>Alternate access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Precise stick location</a:t>
            </a:r>
          </a:p>
          <a:p>
            <a:endParaRPr lang="en-US" dirty="0"/>
          </a:p>
          <a:p>
            <a:r>
              <a:rPr lang="en-US" dirty="0"/>
              <a:t>Awareness of high risk groups:</a:t>
            </a:r>
          </a:p>
          <a:p>
            <a:pPr marL="0" indent="0">
              <a:buNone/>
            </a:pPr>
            <a:r>
              <a:rPr lang="en-US" dirty="0"/>
              <a:t>1)Balloons/covered stents availability</a:t>
            </a:r>
          </a:p>
          <a:p>
            <a:pPr marL="0" indent="0">
              <a:buNone/>
            </a:pPr>
            <a:r>
              <a:rPr lang="en-US" dirty="0"/>
              <a:t>2)Adequate contralateral access</a:t>
            </a:r>
          </a:p>
          <a:p>
            <a:pPr marL="0" indent="0">
              <a:buNone/>
            </a:pPr>
            <a:r>
              <a:rPr lang="en-US" dirty="0"/>
              <a:t>3)Blood product availability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2644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5FE9-D074-CEB5-FB12-F09F58E6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Vascular access workup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2B79F-1D4E-D78F-A86A-A8504F6D8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evaluation</a:t>
            </a:r>
          </a:p>
          <a:p>
            <a:r>
              <a:rPr lang="en-US" dirty="0"/>
              <a:t>CT angiogram</a:t>
            </a:r>
            <a:endParaRPr lang="en-IN" dirty="0"/>
          </a:p>
          <a:p>
            <a:r>
              <a:rPr lang="en-IN" dirty="0"/>
              <a:t>Angiography</a:t>
            </a:r>
          </a:p>
          <a:p>
            <a:r>
              <a:rPr lang="en-IN" dirty="0"/>
              <a:t>MRI</a:t>
            </a:r>
          </a:p>
          <a:p>
            <a:r>
              <a:rPr lang="en-IN" dirty="0"/>
              <a:t>IVUS/DUPLEX/ PLAIN 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53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82D7-E8A3-322D-B59F-4BAF3C5A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CD7A5-DD01-5FAE-4047-C2AB8CB56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930" r="31048"/>
          <a:stretch/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694101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AA52-5DA9-3E46-C53A-E512A560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cerebral embolic protection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90621-369F-61E5-880E-BF457BE7F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capture/deflect debris released during TAVI to reduce risk of stroke.</a:t>
            </a:r>
          </a:p>
          <a:p>
            <a:endParaRPr lang="en-US" dirty="0"/>
          </a:p>
          <a:p>
            <a:r>
              <a:rPr lang="en-US" dirty="0"/>
              <a:t>FDA approved- Sentinel Cerebral Protection System- contains 2 filters placed in innominate artery and left carotid artery through right radial artery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9262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F3D8-8362-922C-04FA-1150A24E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C301D0-7B1D-4FF4-5F93-815706422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68325"/>
            <a:ext cx="12192001" cy="6679075"/>
          </a:xfrm>
        </p:spPr>
      </p:pic>
    </p:spTree>
    <p:extLst>
      <p:ext uri="{BB962C8B-B14F-4D97-AF65-F5344CB8AC3E}">
        <p14:creationId xmlns:p14="http://schemas.microsoft.com/office/powerpoint/2010/main" val="2889498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390E-E601-743B-C028-4F66ACDF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Coronary protection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7E89D-BDF2-75F4-49FC-33F7F322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87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6E87-3AA2-4146-53BB-8F44425E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027074-F65A-A617-D434-14D84933C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711" y="0"/>
            <a:ext cx="6555783" cy="6858000"/>
          </a:xfrm>
        </p:spPr>
      </p:pic>
    </p:spTree>
    <p:extLst>
      <p:ext uri="{BB962C8B-B14F-4D97-AF65-F5344CB8AC3E}">
        <p14:creationId xmlns:p14="http://schemas.microsoft.com/office/powerpoint/2010/main" val="405268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AE71-5D04-9864-532B-FBA1D6A3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AE310E-3CBC-9768-3FBF-6C3206C68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122152" cy="6858000"/>
          </a:xfrm>
        </p:spPr>
      </p:pic>
    </p:spTree>
    <p:extLst>
      <p:ext uri="{BB962C8B-B14F-4D97-AF65-F5344CB8AC3E}">
        <p14:creationId xmlns:p14="http://schemas.microsoft.com/office/powerpoint/2010/main" val="2795673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CF35-C2D5-B9E4-8E96-4E15573B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A761C2-7F91-33FE-B13D-7E331709A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18301"/>
          </a:xfrm>
        </p:spPr>
      </p:pic>
    </p:spTree>
    <p:extLst>
      <p:ext uri="{BB962C8B-B14F-4D97-AF65-F5344CB8AC3E}">
        <p14:creationId xmlns:p14="http://schemas.microsoft.com/office/powerpoint/2010/main" val="576230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70AE-383B-49C7-FEBB-2A9D4F6F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201EE4-B179-0E8F-568F-FA4D013D2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53" t="12682" r="18179" b="10807"/>
          <a:stretch/>
        </p:blipFill>
        <p:spPr>
          <a:xfrm>
            <a:off x="1981200" y="1472340"/>
            <a:ext cx="8229600" cy="4484796"/>
          </a:xfrm>
        </p:spPr>
      </p:pic>
    </p:spTree>
    <p:extLst>
      <p:ext uri="{BB962C8B-B14F-4D97-AF65-F5344CB8AC3E}">
        <p14:creationId xmlns:p14="http://schemas.microsoft.com/office/powerpoint/2010/main" val="17924245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EB99-8DEF-576B-7C3B-ADCD52AF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Percutaneous aortic valve designs: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B2FD2-66AC-2559-420F-FB3E1FDEF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Balloon Expanding Valve</a:t>
            </a:r>
          </a:p>
          <a:p>
            <a:r>
              <a:rPr lang="en-US" sz="3200" dirty="0"/>
              <a:t>Self Expanding Valve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98343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D4A7-C14C-D4AD-6C6C-2EC44312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Balloon expandable valves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2E8FA-04B5-1C44-C1C3-4B546F527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1)First Generation - </a:t>
            </a:r>
            <a:r>
              <a:rPr lang="en-US" sz="2400" dirty="0" err="1"/>
              <a:t>Cribier</a:t>
            </a:r>
            <a:r>
              <a:rPr lang="en-US" sz="2400" dirty="0"/>
              <a:t> Edwards Valve</a:t>
            </a:r>
          </a:p>
          <a:p>
            <a:pPr marL="0" indent="0">
              <a:buNone/>
            </a:pPr>
            <a:r>
              <a:rPr lang="en-IN" sz="2400" dirty="0"/>
              <a:t>2)Modified Second Generation-Sapiens Series </a:t>
            </a:r>
            <a:r>
              <a:rPr lang="en-IN" dirty="0"/>
              <a:t>(</a:t>
            </a:r>
            <a:r>
              <a:rPr lang="en-IN" dirty="0" err="1"/>
              <a:t>Sapeins</a:t>
            </a:r>
            <a:r>
              <a:rPr lang="en-IN" dirty="0"/>
              <a:t> and Sapiens XT)</a:t>
            </a:r>
          </a:p>
          <a:p>
            <a:pPr marL="0" indent="0">
              <a:buNone/>
            </a:pPr>
            <a:r>
              <a:rPr lang="en-IN" sz="2400" dirty="0"/>
              <a:t>3)Third Generation- Sapiens 3 valve </a:t>
            </a:r>
            <a:r>
              <a:rPr lang="en-IN" dirty="0"/>
              <a:t>(Edward </a:t>
            </a:r>
            <a:r>
              <a:rPr lang="en-IN" dirty="0" err="1"/>
              <a:t>lifescience</a:t>
            </a:r>
            <a:r>
              <a:rPr lang="en-IN" dirty="0"/>
              <a:t>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789790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7140-F786-4CF5-2573-3949D4AE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501"/>
            <a:ext cx="5687414" cy="1609344"/>
          </a:xfrm>
        </p:spPr>
        <p:txBody>
          <a:bodyPr/>
          <a:lstStyle/>
          <a:p>
            <a:r>
              <a:rPr lang="en-US" dirty="0"/>
              <a:t>Edwards sapiens 3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74E3D5-AA64-5C92-1629-0C657F69E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076" y="816173"/>
            <a:ext cx="5955924" cy="604182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A18B9C-E925-F8E5-9D99-08AF3443F412}"/>
              </a:ext>
            </a:extLst>
          </p:cNvPr>
          <p:cNvSpPr txBox="1"/>
          <p:nvPr/>
        </p:nvSpPr>
        <p:spPr>
          <a:xfrm>
            <a:off x="5966847" y="1620845"/>
            <a:ext cx="54554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Balloon expandable Cobalt Chromium alloy</a:t>
            </a:r>
          </a:p>
          <a:p>
            <a:r>
              <a:rPr lang="en-US" sz="2400" dirty="0"/>
              <a:t>Tubular Frame</a:t>
            </a:r>
          </a:p>
          <a:p>
            <a:endParaRPr lang="en-US" sz="2400" dirty="0"/>
          </a:p>
          <a:p>
            <a:r>
              <a:rPr lang="en-US" sz="2400" dirty="0"/>
              <a:t>Sewn with Bovine Pericardium Leaflets</a:t>
            </a:r>
          </a:p>
          <a:p>
            <a:endParaRPr lang="en-US" sz="2400" dirty="0"/>
          </a:p>
          <a:p>
            <a:r>
              <a:rPr lang="en-US" sz="2400" dirty="0"/>
              <a:t>Outer skirt to Minimize Paravalvular Leak</a:t>
            </a:r>
          </a:p>
          <a:p>
            <a:endParaRPr lang="en-US" sz="2400" dirty="0"/>
          </a:p>
          <a:p>
            <a:r>
              <a:rPr lang="en-US" sz="2400" dirty="0"/>
              <a:t>Lower delivery Profile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028417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1FA1E-76B3-58C2-31BB-A0547FD98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9213" y="29291"/>
            <a:ext cx="7439186" cy="6799417"/>
          </a:xfrm>
        </p:spPr>
      </p:pic>
    </p:spTree>
    <p:extLst>
      <p:ext uri="{BB962C8B-B14F-4D97-AF65-F5344CB8AC3E}">
        <p14:creationId xmlns:p14="http://schemas.microsoft.com/office/powerpoint/2010/main" val="29908865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FBE9-6B6F-2075-AAD2-E1361DD4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expanding valves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FBB64-F626-9D27-74A3-1FD067489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Core valve System - </a:t>
            </a:r>
            <a:r>
              <a:rPr lang="en-US" sz="2800" dirty="0" err="1"/>
              <a:t>Evolut</a:t>
            </a:r>
            <a:r>
              <a:rPr lang="en-US" sz="2800" dirty="0"/>
              <a:t> 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EF9AEF-5E4A-7554-8DC0-392EDDB15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52" y="2791968"/>
            <a:ext cx="6076950" cy="358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C047D2-B0A5-0F4D-2D7F-CE1C787D526F}"/>
              </a:ext>
            </a:extLst>
          </p:cNvPr>
          <p:cNvSpPr txBox="1"/>
          <p:nvPr/>
        </p:nvSpPr>
        <p:spPr>
          <a:xfrm>
            <a:off x="7313230" y="2917365"/>
            <a:ext cx="4366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*porcine pericardium</a:t>
            </a:r>
          </a:p>
          <a:p>
            <a:r>
              <a:rPr lang="en-US" sz="2400" dirty="0"/>
              <a:t>*nitinol frame</a:t>
            </a:r>
          </a:p>
          <a:p>
            <a:endParaRPr lang="en-US" sz="2400" dirty="0"/>
          </a:p>
          <a:p>
            <a:r>
              <a:rPr lang="en-US" sz="2400" dirty="0"/>
              <a:t>The Multistage frame is anchored within aortic annulus. Due to length-&gt;it extends superiorly to anchor in the aorta above the coronaries.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213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775E-2752-D0E8-A539-8E2B5C73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94B5E3-0FD1-14CD-E070-4C1F92F87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2282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846168-3BDB-B258-9217-470033AD8E00}"/>
              </a:ext>
            </a:extLst>
          </p:cNvPr>
          <p:cNvSpPr txBox="1"/>
          <p:nvPr/>
        </p:nvSpPr>
        <p:spPr>
          <a:xfrm>
            <a:off x="6883879" y="6111758"/>
            <a:ext cx="607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 Veo R delivery System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50485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72B8-E0EA-CC39-D39F-213ACBB0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96" y="60132"/>
            <a:ext cx="10058400" cy="1609344"/>
          </a:xfrm>
        </p:spPr>
        <p:txBody>
          <a:bodyPr/>
          <a:lstStyle/>
          <a:p>
            <a:r>
              <a:rPr lang="en-US" dirty="0"/>
              <a:t>valve system:</a:t>
            </a:r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6435B1-9807-A204-0DEC-1C39BEEC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1" y="1388191"/>
            <a:ext cx="4901662" cy="4050792"/>
          </a:xfrm>
        </p:spPr>
        <p:txBody>
          <a:bodyPr>
            <a:normAutofit/>
          </a:bodyPr>
          <a:lstStyle/>
          <a:p>
            <a:r>
              <a:rPr lang="en-US" sz="2800" dirty="0"/>
              <a:t>LOTUS EDGE VALVE:</a:t>
            </a:r>
            <a:endParaRPr lang="en-IN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D39A77-1195-030A-DD02-460A91046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38" y="1524000"/>
            <a:ext cx="6667500" cy="381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B5998D-125B-1565-4157-14E82A360CBA}"/>
              </a:ext>
            </a:extLst>
          </p:cNvPr>
          <p:cNvSpPr txBox="1"/>
          <p:nvPr/>
        </p:nvSpPr>
        <p:spPr>
          <a:xfrm>
            <a:off x="7268705" y="3130659"/>
            <a:ext cx="49232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1)Minimize the depth of deployment and interaction of left ventricular outflow tract.</a:t>
            </a:r>
          </a:p>
          <a:p>
            <a:endParaRPr lang="en-US" sz="2400" dirty="0"/>
          </a:p>
          <a:p>
            <a:r>
              <a:rPr lang="en-US" sz="2400" dirty="0"/>
              <a:t>*lowering need of Permanent pacemaker</a:t>
            </a:r>
          </a:p>
          <a:p>
            <a:endParaRPr lang="en-US" sz="2400" dirty="0"/>
          </a:p>
          <a:p>
            <a:r>
              <a:rPr lang="en-US" sz="2400" dirty="0"/>
              <a:t>2) Approved for commercial use in high surgical risk pts.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691614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D160-0C87-E843-3CD9-66090E03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510" y="484632"/>
            <a:ext cx="5888737" cy="160934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ACURATE NEO VALVE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DBC097-2A77-D52D-1BB2-4A4479512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84632"/>
            <a:ext cx="5888736" cy="58887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1BC3FE-7E19-8507-16F1-BFAB737B2C7F}"/>
              </a:ext>
            </a:extLst>
          </p:cNvPr>
          <p:cNvSpPr txBox="1"/>
          <p:nvPr/>
        </p:nvSpPr>
        <p:spPr>
          <a:xfrm>
            <a:off x="5888736" y="2152951"/>
            <a:ext cx="469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Valve is supraannular</a:t>
            </a:r>
          </a:p>
          <a:p>
            <a:r>
              <a:rPr lang="en-US" sz="2400" dirty="0"/>
              <a:t>Smaller foot prints in Ascending Aorta</a:t>
            </a:r>
          </a:p>
          <a:p>
            <a:r>
              <a:rPr lang="en-US" sz="2400" dirty="0"/>
              <a:t>Easier access to coronaries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6281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CD40-646C-0E93-9BF0-09F52D0F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493478-ECF9-0E2C-21A7-2AB5D6C57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766" y="339500"/>
            <a:ext cx="8402128" cy="6518500"/>
          </a:xfrm>
        </p:spPr>
      </p:pic>
    </p:spTree>
    <p:extLst>
      <p:ext uri="{BB962C8B-B14F-4D97-AF65-F5344CB8AC3E}">
        <p14:creationId xmlns:p14="http://schemas.microsoft.com/office/powerpoint/2010/main" val="11551757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8463-B0B9-9E1C-9ACD-E19DFBB1C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69134"/>
            <a:ext cx="5589722" cy="1609344"/>
          </a:xfrm>
        </p:spPr>
        <p:txBody>
          <a:bodyPr/>
          <a:lstStyle/>
          <a:p>
            <a:r>
              <a:rPr lang="en-US" dirty="0"/>
              <a:t>Jena valve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548465-402D-D53C-5BCE-51AEDBBC0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459" y="736930"/>
            <a:ext cx="4533445" cy="53841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EAA993-788F-1744-C6EF-36E02D80ED70}"/>
              </a:ext>
            </a:extLst>
          </p:cNvPr>
          <p:cNvSpPr txBox="1"/>
          <p:nvPr/>
        </p:nvSpPr>
        <p:spPr>
          <a:xfrm>
            <a:off x="5693044" y="2696704"/>
            <a:ext cx="53882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Anchors by clipping onto the native leaflets</a:t>
            </a:r>
          </a:p>
          <a:p>
            <a:r>
              <a:rPr lang="en-US" sz="2400" dirty="0"/>
              <a:t>Rather than radial force in the left ventricular outflow tract</a:t>
            </a:r>
          </a:p>
          <a:p>
            <a:endParaRPr lang="en-US" sz="2400" dirty="0"/>
          </a:p>
          <a:p>
            <a:r>
              <a:rPr lang="en-US" sz="2400" dirty="0"/>
              <a:t>Only Transcatheter valve used in treatment of AS+AR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820550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695A-05D7-A7AA-BE00-B2722CDDA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07848-BE72-2B08-F5E0-30348B714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ANAESTHESIA:</a:t>
            </a:r>
          </a:p>
          <a:p>
            <a:pPr marL="0" indent="0">
              <a:buNone/>
            </a:pPr>
            <a:r>
              <a:rPr lang="en-US" dirty="0"/>
              <a:t>Local vs General </a:t>
            </a:r>
            <a:r>
              <a:rPr lang="en-US" dirty="0" err="1"/>
              <a:t>anaesthesia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General </a:t>
            </a:r>
            <a:r>
              <a:rPr lang="en-US" dirty="0" err="1"/>
              <a:t>anaesthesia</a:t>
            </a:r>
            <a:r>
              <a:rPr lang="en-US" dirty="0"/>
              <a:t>: Non femoral access TAVI / anticipated complex procedures</a:t>
            </a:r>
          </a:p>
          <a:p>
            <a:r>
              <a:rPr lang="en-US" b="1" u="sng" dirty="0"/>
              <a:t>ANTITHROMBOTIC THERAPY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Preprocedural loading with low dose aspirin</a:t>
            </a:r>
          </a:p>
          <a:p>
            <a:pPr marL="0" indent="0">
              <a:buNone/>
            </a:pPr>
            <a:r>
              <a:rPr lang="en-US" dirty="0"/>
              <a:t>Procedural anticoagulation with UFH (ACT-250-300s)</a:t>
            </a:r>
          </a:p>
          <a:p>
            <a:pPr marL="0" indent="0">
              <a:buNone/>
            </a:pPr>
            <a:r>
              <a:rPr lang="en-US" dirty="0"/>
              <a:t>For patients on OAC, decision  should be made on individual basis.</a:t>
            </a:r>
          </a:p>
          <a:p>
            <a:pPr marL="0" indent="0">
              <a:buNone/>
            </a:pPr>
            <a:r>
              <a:rPr lang="en-US" dirty="0"/>
              <a:t>NOAC were omitted in the day of procedure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03161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9CE78-8C90-CE06-DA9F-95BC0B267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41EE-B1ED-E42C-F8EC-BBB626BA3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ANTIBIOTIC PROPHYLAXIS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Perioperative antibiotic prophylaxis covering the most frequent micro-organism underlying early PVE.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Studies showed recent Infections non </a:t>
            </a:r>
            <a:r>
              <a:rPr lang="en-US" dirty="0" err="1"/>
              <a:t>suspectible</a:t>
            </a:r>
            <a:r>
              <a:rPr lang="en-US" dirty="0"/>
              <a:t> to cephalosporins.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are contributed to </a:t>
            </a:r>
            <a:r>
              <a:rPr lang="en-US" dirty="0" err="1"/>
              <a:t>entercoccal</a:t>
            </a:r>
            <a:r>
              <a:rPr lang="en-US" dirty="0"/>
              <a:t> infections.(respond to amoxiclav/ampicillin </a:t>
            </a:r>
            <a:r>
              <a:rPr lang="en-US" dirty="0" err="1"/>
              <a:t>sulbactum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399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01EB-8D33-3454-CA05-49C499B7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1625"/>
            <a:ext cx="10058400" cy="1609344"/>
          </a:xfrm>
        </p:spPr>
        <p:txBody>
          <a:bodyPr/>
          <a:lstStyle/>
          <a:p>
            <a:r>
              <a:rPr lang="en-US" dirty="0"/>
              <a:t>Procedural steps</a:t>
            </a:r>
            <a:r>
              <a:rPr lang="en-US" dirty="0">
                <a:sym typeface="Wingdings" panose="05000000000000000000" pitchFamily="2" charset="2"/>
              </a:rPr>
              <a:t>(Transfemoral </a:t>
            </a:r>
            <a:r>
              <a:rPr lang="en-US" dirty="0" err="1">
                <a:sym typeface="Wingdings" panose="05000000000000000000" pitchFamily="2" charset="2"/>
              </a:rPr>
              <a:t>tavi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2834-206E-DB73-122A-29A38FDD1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807208"/>
            <a:ext cx="10058400" cy="4050792"/>
          </a:xfrm>
        </p:spPr>
        <p:txBody>
          <a:bodyPr>
            <a:normAutofit/>
          </a:bodyPr>
          <a:lstStyle/>
          <a:p>
            <a:r>
              <a:rPr lang="en-US" sz="2800" dirty="0"/>
              <a:t>Femoral main access ---for delivery of THV</a:t>
            </a:r>
          </a:p>
          <a:p>
            <a:endParaRPr lang="en-US" sz="2800" dirty="0"/>
          </a:p>
          <a:p>
            <a:r>
              <a:rPr lang="en-US" sz="2800" dirty="0"/>
              <a:t>Contralateral access ----for aortic root angiography to guide implantation of THV</a:t>
            </a:r>
            <a:endParaRPr lang="en-IN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10F70D-C65F-70CE-AF75-0C66DBD53F89}"/>
              </a:ext>
            </a:extLst>
          </p:cNvPr>
          <p:cNvSpPr/>
          <p:nvPr/>
        </p:nvSpPr>
        <p:spPr>
          <a:xfrm>
            <a:off x="294468" y="1583771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5328433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3F18-548A-8092-D4DC-BF1234373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01" y="484632"/>
            <a:ext cx="10058400" cy="405079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IN" sz="2400" dirty="0"/>
              <a:t>Access site – </a:t>
            </a:r>
            <a:r>
              <a:rPr lang="en-IN" sz="2400" dirty="0" err="1"/>
              <a:t>Preclosed</a:t>
            </a:r>
            <a:r>
              <a:rPr lang="en-IN" sz="2400" dirty="0"/>
              <a:t> by one or two suture based vascular closure device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dirty="0"/>
              <a:t>Alternate closure can be done by Plug Based.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199F4-2AF9-5AA6-99CC-B023B1EC0E3A}"/>
              </a:ext>
            </a:extLst>
          </p:cNvPr>
          <p:cNvSpPr/>
          <p:nvPr/>
        </p:nvSpPr>
        <p:spPr>
          <a:xfrm>
            <a:off x="259603" y="-117757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23959-9D1F-70B2-B8A8-1D97EC316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2" t="15351" r="12542"/>
          <a:stretch/>
        </p:blipFill>
        <p:spPr>
          <a:xfrm>
            <a:off x="877901" y="2567936"/>
            <a:ext cx="8245098" cy="429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195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F309-7F36-45DF-1248-583DC8A8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7474B-6F69-174B-CE5E-D6D92624D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TAVI Delivery sheath(14-18F) inserted into main access using stiff wire</a:t>
            </a:r>
          </a:p>
          <a:p>
            <a:pPr>
              <a:buFontTx/>
              <a:buChar char="-"/>
            </a:pPr>
            <a:r>
              <a:rPr lang="en-US" sz="2400" dirty="0"/>
              <a:t>Provide support and straighten Iliofemoral </a:t>
            </a:r>
            <a:r>
              <a:rPr lang="en-US" sz="2400" dirty="0" err="1"/>
              <a:t>tortorusity</a:t>
            </a: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In difficult cases,  Balloon angioplasty / intravascular lithotripsy is used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7C2150-9CCF-796F-9DC5-3F8E9DEB96F9}"/>
              </a:ext>
            </a:extLst>
          </p:cNvPr>
          <p:cNvSpPr/>
          <p:nvPr/>
        </p:nvSpPr>
        <p:spPr>
          <a:xfrm>
            <a:off x="213109" y="22967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8761115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BDCB-378F-1B2A-6CF6-FB00D38AC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TPI via </a:t>
            </a:r>
            <a:r>
              <a:rPr lang="en-US" sz="2800" dirty="0"/>
              <a:t>femoral/internal jugular vein vs LV epicardial pacing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LV epicardial pacing- </a:t>
            </a:r>
          </a:p>
          <a:p>
            <a:pPr marL="0" indent="0">
              <a:buNone/>
            </a:pPr>
            <a:r>
              <a:rPr lang="en-US" sz="2400" dirty="0"/>
              <a:t>1)Reduce risk of separate puncture </a:t>
            </a:r>
          </a:p>
          <a:p>
            <a:pPr marL="0" indent="0">
              <a:buNone/>
            </a:pPr>
            <a:r>
              <a:rPr lang="en-US" sz="2400" dirty="0"/>
              <a:t>2)Reduce risk of Pericardial effusion</a:t>
            </a:r>
          </a:p>
          <a:p>
            <a:pPr marL="0" indent="0">
              <a:buNone/>
            </a:pPr>
            <a:r>
              <a:rPr lang="en-US" sz="2400" dirty="0"/>
              <a:t>3)Reduced procedure duration</a:t>
            </a:r>
            <a:endParaRPr lang="en-I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15D691-8CC6-9C24-A43F-93DE5EC7ABE7}"/>
              </a:ext>
            </a:extLst>
          </p:cNvPr>
          <p:cNvSpPr/>
          <p:nvPr/>
        </p:nvSpPr>
        <p:spPr>
          <a:xfrm>
            <a:off x="352592" y="22967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4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1472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099BD5-4A5B-403C-F9F1-AF58E69F7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084"/>
          <a:stretch/>
        </p:blipFill>
        <p:spPr>
          <a:xfrm>
            <a:off x="472160" y="3048000"/>
            <a:ext cx="1873250" cy="3810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55ACB3-DF59-9E0A-4C36-46AA9A0B2236}"/>
              </a:ext>
            </a:extLst>
          </p:cNvPr>
          <p:cNvSpPr/>
          <p:nvPr/>
        </p:nvSpPr>
        <p:spPr>
          <a:xfrm>
            <a:off x="270682" y="113175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CC48B-9638-F946-790B-A38994A45579}"/>
              </a:ext>
            </a:extLst>
          </p:cNvPr>
          <p:cNvSpPr txBox="1"/>
          <p:nvPr/>
        </p:nvSpPr>
        <p:spPr>
          <a:xfrm>
            <a:off x="2345410" y="2014780"/>
            <a:ext cx="850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Cusp Coplanar angle for valve implantation -</a:t>
            </a:r>
            <a:r>
              <a:rPr lang="en-US" sz="2400" dirty="0">
                <a:sym typeface="Wingdings" panose="05000000000000000000" pitchFamily="2" charset="2"/>
              </a:rPr>
              <a:t>MDCT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Confirming using aortic root angiography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The nadir of 3 aortic cusp should lie along single line in implantation angle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146593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2FA3A-1327-B0A5-9D86-1685DC184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Using </a:t>
            </a:r>
            <a:r>
              <a:rPr lang="en-US" sz="2800" dirty="0" err="1"/>
              <a:t>Amplatz</a:t>
            </a:r>
            <a:r>
              <a:rPr lang="en-US" sz="2800" dirty="0"/>
              <a:t> left catheter and a standard straight tipped wire ,the aortic valve is crossed.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Then replacing catheter with PIG TAIL catheter and pre shaped stiff wire.</a:t>
            </a:r>
            <a:endParaRPr lang="en-IN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810C94-5CF8-FFB0-BD09-A81C543C38E8}"/>
              </a:ext>
            </a:extLst>
          </p:cNvPr>
          <p:cNvSpPr/>
          <p:nvPr/>
        </p:nvSpPr>
        <p:spPr>
          <a:xfrm>
            <a:off x="120117" y="365974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6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26735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3DA5-964E-2E73-304D-3C0C6891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95CBC-5C75-B98F-32DC-B8E839207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THV Is checked for appropriate loading onto delivery system</a:t>
            </a:r>
          </a:p>
          <a:p>
            <a:endParaRPr lang="en-US" sz="2400" dirty="0"/>
          </a:p>
          <a:p>
            <a:r>
              <a:rPr lang="en-US" sz="2400" dirty="0"/>
              <a:t>In cases of Calcified / Very severe stenosis, </a:t>
            </a:r>
            <a:r>
              <a:rPr lang="en-US" sz="2400" dirty="0" err="1"/>
              <a:t>Predilatation</a:t>
            </a:r>
            <a:r>
              <a:rPr lang="en-US" sz="2400" dirty="0"/>
              <a:t> may be done under rapid ventricular pacing.(160-200 bpm for 20 -30s)</a:t>
            </a:r>
          </a:p>
          <a:p>
            <a:endParaRPr lang="en-US" sz="2400" dirty="0"/>
          </a:p>
          <a:p>
            <a:r>
              <a:rPr lang="en-US" sz="2400" dirty="0"/>
              <a:t>Size of the balloon should not exceed minimum aortic annulus diameter </a:t>
            </a:r>
            <a:endParaRPr lang="en-I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AA5863-128A-1410-8B98-8CF76E06C187}"/>
              </a:ext>
            </a:extLst>
          </p:cNvPr>
          <p:cNvSpPr/>
          <p:nvPr/>
        </p:nvSpPr>
        <p:spPr>
          <a:xfrm>
            <a:off x="337095" y="224135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7</a:t>
            </a:r>
          </a:p>
        </p:txBody>
      </p:sp>
    </p:spTree>
    <p:extLst>
      <p:ext uri="{BB962C8B-B14F-4D97-AF65-F5344CB8AC3E}">
        <p14:creationId xmlns:p14="http://schemas.microsoft.com/office/powerpoint/2010/main" val="180667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EF9D-82F6-9F5C-4DDB-DAF84179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5" y="-352278"/>
            <a:ext cx="10058400" cy="1609344"/>
          </a:xfrm>
        </p:spPr>
        <p:txBody>
          <a:bodyPr/>
          <a:lstStyle/>
          <a:p>
            <a:r>
              <a:rPr lang="en-US" dirty="0"/>
              <a:t>History: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FEC20-7E11-F10C-E9F8-C67042BA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45" y="1129516"/>
            <a:ext cx="10817352" cy="45583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SAVR</a:t>
            </a:r>
            <a:r>
              <a:rPr lang="en-US" sz="2800" dirty="0"/>
              <a:t>(1960s) was the only treatment for Aortic stenosis for more than 4 decades</a:t>
            </a:r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Low mortality in good surgical candidates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Return to normal life expectancy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Declined in 1/3 of cases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50181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C2F2-18A1-7E44-414B-D1495E94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147465"/>
            <a:ext cx="10058400" cy="522590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Under fluoroscopic guidance, the THV is delivered over the pre shaped stiff wire.</a:t>
            </a:r>
          </a:p>
          <a:p>
            <a:endParaRPr lang="en-US" sz="2400" dirty="0"/>
          </a:p>
          <a:p>
            <a:r>
              <a:rPr lang="en-US" sz="2400" dirty="0"/>
              <a:t>The system is carefully advanced across aortic arch avoiding direct interaction</a:t>
            </a:r>
          </a:p>
          <a:p>
            <a:endParaRPr lang="en-US" sz="2400" dirty="0"/>
          </a:p>
          <a:p>
            <a:r>
              <a:rPr lang="en-US" sz="2400" dirty="0"/>
              <a:t>Once the TAVI system has reached the aortic arch, fluoroscopic angle is changed to 3 cusp coplanar view.</a:t>
            </a:r>
          </a:p>
          <a:p>
            <a:endParaRPr lang="en-US" sz="2400" dirty="0"/>
          </a:p>
          <a:p>
            <a:r>
              <a:rPr lang="en-US" sz="2400" dirty="0"/>
              <a:t>Now they are checked under fluoroscopic guidance and deployed</a:t>
            </a:r>
          </a:p>
          <a:p>
            <a:endParaRPr lang="en-US" sz="2400" dirty="0"/>
          </a:p>
          <a:p>
            <a:r>
              <a:rPr lang="en-US" sz="2400" dirty="0"/>
              <a:t>Post dilatation may be needed in few cases.</a:t>
            </a:r>
            <a:endParaRPr lang="en-I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992E71-05F9-C26C-43FF-B193AB3A80C3}"/>
              </a:ext>
            </a:extLst>
          </p:cNvPr>
          <p:cNvSpPr/>
          <p:nvPr/>
        </p:nvSpPr>
        <p:spPr>
          <a:xfrm>
            <a:off x="228607" y="22967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8</a:t>
            </a:r>
          </a:p>
        </p:txBody>
      </p:sp>
    </p:spTree>
    <p:extLst>
      <p:ext uri="{BB962C8B-B14F-4D97-AF65-F5344CB8AC3E}">
        <p14:creationId xmlns:p14="http://schemas.microsoft.com/office/powerpoint/2010/main" val="33229808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B3E5B-F3FC-0E61-7E77-38108967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complications: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E00C1-8110-ABC8-EE2B-2A6DE7B9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Measurement of transvalvular gradient and diastolic pressure</a:t>
            </a:r>
          </a:p>
          <a:p>
            <a:r>
              <a:rPr lang="en-US" sz="2400" b="1" u="sng" dirty="0"/>
              <a:t>Root angiogram </a:t>
            </a:r>
            <a:r>
              <a:rPr lang="en-US" sz="2400" dirty="0"/>
              <a:t>–</a:t>
            </a:r>
          </a:p>
          <a:p>
            <a:pPr marL="0" indent="0">
              <a:buNone/>
            </a:pPr>
            <a:r>
              <a:rPr lang="en-US" sz="2400" dirty="0"/>
              <a:t>1)Assess Prosthetic valve regurgitation</a:t>
            </a:r>
          </a:p>
          <a:p>
            <a:pPr marL="0" indent="0">
              <a:buNone/>
            </a:pPr>
            <a:r>
              <a:rPr lang="en-US" sz="2400" dirty="0"/>
              <a:t>2)THV in correct position</a:t>
            </a:r>
          </a:p>
          <a:p>
            <a:pPr marL="0" indent="0">
              <a:buNone/>
            </a:pPr>
            <a:r>
              <a:rPr lang="en-US" sz="2400" dirty="0"/>
              <a:t>3)R/O aortic root rupture</a:t>
            </a:r>
          </a:p>
          <a:p>
            <a:pPr marL="0" indent="0">
              <a:buNone/>
            </a:pPr>
            <a:r>
              <a:rPr lang="en-US" sz="2400" dirty="0"/>
              <a:t>4)R/O coronary artery obstruction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+ECHOCARDIOGRAPHY/ CARDIAC MONITOR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68ABCD-C01E-B197-D5F2-5218938D61CB}"/>
              </a:ext>
            </a:extLst>
          </p:cNvPr>
          <p:cNvSpPr/>
          <p:nvPr/>
        </p:nvSpPr>
        <p:spPr>
          <a:xfrm>
            <a:off x="321597" y="22967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9</a:t>
            </a:r>
          </a:p>
        </p:txBody>
      </p:sp>
    </p:spTree>
    <p:extLst>
      <p:ext uri="{BB962C8B-B14F-4D97-AF65-F5344CB8AC3E}">
        <p14:creationId xmlns:p14="http://schemas.microsoft.com/office/powerpoint/2010/main" val="41486151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FE127-AFEF-1247-5145-B15FCC42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E7417-0FA0-0E2C-6B19-00F9B51B6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Removal of femoral sheath</a:t>
            </a:r>
          </a:p>
          <a:p>
            <a:r>
              <a:rPr lang="en-US" sz="2400" dirty="0" err="1"/>
              <a:t>Preclosure</a:t>
            </a:r>
            <a:r>
              <a:rPr lang="en-US" sz="2400" dirty="0"/>
              <a:t> sutures tightened</a:t>
            </a:r>
          </a:p>
          <a:p>
            <a:endParaRPr lang="en-US" sz="2400" dirty="0"/>
          </a:p>
          <a:p>
            <a:r>
              <a:rPr lang="en-US" sz="2400" dirty="0"/>
              <a:t>Additional closure device Such as Angio seal / Manual compression is required.</a:t>
            </a:r>
          </a:p>
          <a:p>
            <a:endParaRPr lang="en-US" sz="2400" dirty="0"/>
          </a:p>
          <a:p>
            <a:r>
              <a:rPr lang="en-US" sz="2400" dirty="0"/>
              <a:t>Failure to stop bleeding:</a:t>
            </a:r>
          </a:p>
          <a:p>
            <a:pPr marL="0" indent="0">
              <a:buNone/>
            </a:pPr>
            <a:r>
              <a:rPr lang="en-US" sz="2400" dirty="0"/>
              <a:t>Contralateral femoral access used for balloon angioplasty / covered stent implantation.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ABD457-1090-20A5-2FBC-EC5415EF89D1}"/>
              </a:ext>
            </a:extLst>
          </p:cNvPr>
          <p:cNvSpPr/>
          <p:nvPr/>
        </p:nvSpPr>
        <p:spPr>
          <a:xfrm>
            <a:off x="254825" y="365974"/>
            <a:ext cx="2879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10</a:t>
            </a:r>
          </a:p>
        </p:txBody>
      </p:sp>
    </p:spTree>
    <p:extLst>
      <p:ext uri="{BB962C8B-B14F-4D97-AF65-F5344CB8AC3E}">
        <p14:creationId xmlns:p14="http://schemas.microsoft.com/office/powerpoint/2010/main" val="17984250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F327-389F-2DC1-9565-DA60F8C9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complications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9B7B-BE4D-CDE3-3153-22852D656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033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18AC-5922-56EF-AB29-A88BA4AD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Paravalvular regurgitation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1FD0C-4B3B-D708-C655-441F040F6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If leak is due to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err="1"/>
              <a:t>Underexpanded</a:t>
            </a:r>
            <a:r>
              <a:rPr lang="en-US" sz="2800" dirty="0"/>
              <a:t> stent </a:t>
            </a:r>
            <a:r>
              <a:rPr lang="en-US" sz="2800" dirty="0">
                <a:sym typeface="Wingdings" panose="05000000000000000000" pitchFamily="2" charset="2"/>
              </a:rPr>
              <a:t> Post dilatation</a:t>
            </a:r>
          </a:p>
          <a:p>
            <a:pPr marL="0" indent="0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THV malposition valve in valve procedure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8757258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2226-3EFA-051B-99A2-3ACB0597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Annular rupture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70569-3D6E-E060-FFAE-C6EAE77C6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Suspected in pts with sudden </a:t>
            </a:r>
            <a:r>
              <a:rPr lang="en-US" sz="2400" dirty="0" err="1"/>
              <a:t>hemodyanamic</a:t>
            </a:r>
            <a:r>
              <a:rPr lang="en-US" sz="2400" dirty="0"/>
              <a:t> collapse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Diagnosed with </a:t>
            </a:r>
            <a:r>
              <a:rPr lang="en-US" sz="2400" b="1" dirty="0"/>
              <a:t>root </a:t>
            </a:r>
            <a:r>
              <a:rPr lang="en-US" sz="2400" b="1" dirty="0" err="1"/>
              <a:t>angio</a:t>
            </a:r>
            <a:r>
              <a:rPr lang="en-US" sz="2400" dirty="0"/>
              <a:t> </a:t>
            </a:r>
            <a:r>
              <a:rPr lang="en-US" sz="2400" u="sng" dirty="0"/>
              <a:t>+</a:t>
            </a:r>
            <a:r>
              <a:rPr lang="en-US" sz="2400" dirty="0"/>
              <a:t> </a:t>
            </a:r>
            <a:r>
              <a:rPr lang="en-US" sz="2400" b="1" dirty="0"/>
              <a:t>echo</a:t>
            </a:r>
            <a:r>
              <a:rPr lang="en-US" sz="2400" dirty="0"/>
              <a:t> with pericardial effusion</a:t>
            </a:r>
          </a:p>
          <a:p>
            <a:endParaRPr lang="en-US" sz="2400" dirty="0"/>
          </a:p>
          <a:p>
            <a:r>
              <a:rPr lang="en-US" sz="2400" dirty="0"/>
              <a:t>Treatment is surgical/interventional repair/reconstruction </a:t>
            </a:r>
          </a:p>
          <a:p>
            <a:pPr marL="0" indent="0">
              <a:buNone/>
            </a:pPr>
            <a:r>
              <a:rPr lang="en-US" sz="2400" dirty="0"/>
              <a:t>/conservative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99732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3B9A-1735-6AE2-47C0-24F0D9D6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Coronary artery obstruction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653D6-608D-367B-4B19-7C9F62C04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Prevention strategies</a:t>
            </a:r>
          </a:p>
          <a:p>
            <a:endParaRPr lang="en-US" sz="2800" dirty="0"/>
          </a:p>
          <a:p>
            <a:r>
              <a:rPr lang="en-US" sz="2800" dirty="0"/>
              <a:t>Lesion should be treated with PCI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521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1CA4-301A-FF87-A68A-DB60A0AF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Valve dislocation/embolization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6A7F3-C673-99A6-47C3-F4ABDDE9D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factors: pre existing AR ,acute aortic angulation, non calcified native valve</a:t>
            </a:r>
          </a:p>
          <a:p>
            <a:endParaRPr lang="en-US" dirty="0"/>
          </a:p>
          <a:p>
            <a:r>
              <a:rPr lang="en-US" dirty="0"/>
              <a:t>Valve dislodges either into aorta or lv cavity</a:t>
            </a:r>
          </a:p>
          <a:p>
            <a:endParaRPr lang="en-US" dirty="0"/>
          </a:p>
          <a:p>
            <a:r>
              <a:rPr lang="en-US" dirty="0"/>
              <a:t>Bailout measures include </a:t>
            </a:r>
          </a:p>
          <a:p>
            <a:pPr marL="457200" indent="-457200">
              <a:buAutoNum type="arabicParenR"/>
            </a:pPr>
            <a:r>
              <a:rPr lang="en-US" dirty="0"/>
              <a:t>Repositioning using snare</a:t>
            </a:r>
          </a:p>
          <a:p>
            <a:pPr marL="457200" indent="-457200">
              <a:buAutoNum type="arabicParenR"/>
            </a:pPr>
            <a:r>
              <a:rPr lang="en-US" dirty="0"/>
              <a:t>Conversion to surgery</a:t>
            </a:r>
          </a:p>
        </p:txBody>
      </p:sp>
    </p:spTree>
    <p:extLst>
      <p:ext uri="{BB962C8B-B14F-4D97-AF65-F5344CB8AC3E}">
        <p14:creationId xmlns:p14="http://schemas.microsoft.com/office/powerpoint/2010/main" val="8658750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5306-700A-49A1-001C-9D51972A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Av conduction disturbances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A8250-E4C2-96B7-BADF-6A8FBC09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LBBB / Complete Heart block</a:t>
            </a:r>
          </a:p>
          <a:p>
            <a:endParaRPr lang="en-US" dirty="0"/>
          </a:p>
          <a:p>
            <a:r>
              <a:rPr lang="en-US" dirty="0"/>
              <a:t>Self expanding valve &gt; balloon expandable valve</a:t>
            </a:r>
          </a:p>
          <a:p>
            <a:endParaRPr lang="en-US" dirty="0"/>
          </a:p>
          <a:p>
            <a:r>
              <a:rPr lang="en-US" dirty="0"/>
              <a:t>Usually by 24 hours</a:t>
            </a:r>
          </a:p>
          <a:p>
            <a:r>
              <a:rPr lang="en-US" dirty="0"/>
              <a:t>Sometimes even after discharge</a:t>
            </a:r>
          </a:p>
          <a:p>
            <a:r>
              <a:rPr lang="en-US" dirty="0"/>
              <a:t>Monitor by telemetry after discharge</a:t>
            </a:r>
          </a:p>
        </p:txBody>
      </p:sp>
    </p:spTree>
    <p:extLst>
      <p:ext uri="{BB962C8B-B14F-4D97-AF65-F5344CB8AC3E}">
        <p14:creationId xmlns:p14="http://schemas.microsoft.com/office/powerpoint/2010/main" val="21990041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AFE5-A0B1-2FA7-B54C-47F6B59C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stroke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8E301-0D6C-755D-BF24-4D860315F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Acute stroke</a:t>
            </a:r>
            <a:r>
              <a:rPr lang="en-US" dirty="0"/>
              <a:t> -&gt; </a:t>
            </a:r>
          </a:p>
          <a:p>
            <a:pPr marL="0" indent="0">
              <a:buNone/>
            </a:pPr>
            <a:r>
              <a:rPr lang="en-US" dirty="0"/>
              <a:t>1)Embolization of debris</a:t>
            </a:r>
          </a:p>
          <a:p>
            <a:pPr marL="0" indent="0">
              <a:buNone/>
            </a:pPr>
            <a:r>
              <a:rPr lang="en-IN" dirty="0"/>
              <a:t>2)Sustained hypotension</a:t>
            </a:r>
          </a:p>
          <a:p>
            <a:pPr marL="0" indent="0">
              <a:buNone/>
            </a:pPr>
            <a:r>
              <a:rPr lang="en-IN" u="sng" dirty="0"/>
              <a:t>Subacute stroke</a:t>
            </a:r>
            <a:r>
              <a:rPr lang="en-IN" dirty="0"/>
              <a:t>-&gt;</a:t>
            </a:r>
          </a:p>
          <a:p>
            <a:pPr marL="0" indent="0">
              <a:buNone/>
            </a:pPr>
            <a:r>
              <a:rPr lang="en-IN" dirty="0"/>
              <a:t>1)Bioprosthetic valve thrombus</a:t>
            </a:r>
          </a:p>
          <a:p>
            <a:pPr marL="0" indent="0">
              <a:buNone/>
            </a:pPr>
            <a:r>
              <a:rPr lang="en-IN" dirty="0"/>
              <a:t>2)New onset AF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400" i="1" dirty="0"/>
              <a:t>Optimal anticoagulation during procedure</a:t>
            </a:r>
          </a:p>
          <a:p>
            <a:pPr marL="0" indent="0">
              <a:buNone/>
            </a:pPr>
            <a:r>
              <a:rPr lang="en-IN" sz="2400" i="1" dirty="0"/>
              <a:t>Cerebral embolization protection device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529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AB18-9635-D32D-AECA-08A1E0C9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" y="-414267"/>
            <a:ext cx="10058400" cy="1609344"/>
          </a:xfrm>
        </p:spPr>
        <p:txBody>
          <a:bodyPr/>
          <a:lstStyle/>
          <a:p>
            <a:r>
              <a:rPr lang="en-US" sz="5400" dirty="0"/>
              <a:t>1985,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6D979-2FD8-0353-9803-A2BC37DB5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32" y="1005530"/>
            <a:ext cx="10058400" cy="4050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Cribier</a:t>
            </a:r>
            <a:r>
              <a:rPr lang="en-US" sz="2800" dirty="0"/>
              <a:t> and Colleagues introduced </a:t>
            </a:r>
            <a:r>
              <a:rPr lang="en-US" sz="2800" dirty="0">
                <a:solidFill>
                  <a:srgbClr val="FF0000"/>
                </a:solidFill>
              </a:rPr>
              <a:t>Balloon Aortic Valvuloplasty </a:t>
            </a:r>
            <a:r>
              <a:rPr lang="en-US" sz="2800" dirty="0"/>
              <a:t>as an alternative to SAVR in inoperable pts.</a:t>
            </a:r>
          </a:p>
          <a:p>
            <a:endParaRPr lang="en-I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0B5FB-C6E6-885B-1C0E-AD6265823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0" t="19050" r="52330" b="41554"/>
          <a:stretch/>
        </p:blipFill>
        <p:spPr>
          <a:xfrm>
            <a:off x="358579" y="2138766"/>
            <a:ext cx="4791651" cy="3487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77F36-59E3-9CD7-8130-F5167108D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05" t="18546" r="24238" b="40718"/>
          <a:stretch/>
        </p:blipFill>
        <p:spPr>
          <a:xfrm>
            <a:off x="5677172" y="2092271"/>
            <a:ext cx="5683085" cy="3503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4EB3E8-DAAF-14AB-4D73-60E0CE53A919}"/>
              </a:ext>
            </a:extLst>
          </p:cNvPr>
          <p:cNvSpPr txBox="1"/>
          <p:nvPr/>
        </p:nvSpPr>
        <p:spPr>
          <a:xfrm>
            <a:off x="6350010" y="5595283"/>
            <a:ext cx="5010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Symptomatic improvement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No effect on long term survival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Early valvular restenosis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7340314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837E-0A2C-65CA-84D8-474FAB61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op care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279F-320C-0AAA-DF79-E87657E11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Immediate post op – pericardial effusion / conduction disturbances / vascular related bleeding / stroke and arrythmia., </a:t>
            </a:r>
          </a:p>
          <a:p>
            <a:endParaRPr lang="en-US" dirty="0"/>
          </a:p>
          <a:p>
            <a:r>
              <a:rPr lang="en-US" dirty="0"/>
              <a:t>Echo at follow up at 1,6 and 12 months and then annually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Prophylaxis with bacterial endocarditis if </a:t>
            </a:r>
            <a:r>
              <a:rPr lang="en-US" dirty="0" err="1"/>
              <a:t>pt</a:t>
            </a:r>
            <a:r>
              <a:rPr lang="en-US" dirty="0"/>
              <a:t> undergoes any invasive procedures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71551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0732-EA34-DEEC-9046-A807674D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Antithrombotic treatment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341AC-C700-5C5C-B1D8-E62BC8650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long SAPT(low dose aspirin) (class II a )</a:t>
            </a:r>
          </a:p>
          <a:p>
            <a:endParaRPr lang="en-US" dirty="0"/>
          </a:p>
          <a:p>
            <a:r>
              <a:rPr lang="en-US" dirty="0"/>
              <a:t>If there is an established indication for DAPT, the </a:t>
            </a:r>
            <a:r>
              <a:rPr lang="en-US" dirty="0" err="1"/>
              <a:t>pt</a:t>
            </a:r>
            <a:r>
              <a:rPr lang="en-US" dirty="0"/>
              <a:t> can continue the same.</a:t>
            </a:r>
          </a:p>
          <a:p>
            <a:endParaRPr lang="en-US" dirty="0"/>
          </a:p>
          <a:p>
            <a:r>
              <a:rPr lang="en-US" dirty="0"/>
              <a:t>For patients with established indication for taking OAC, additional antiplatelet therapy is not recommended.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60093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0EF2D-533E-E2AC-8C0E-E0EC2CEE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 in valve procedure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E4798-70A2-9BDA-9A77-24D7B4043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TAVR in surgical bioprosthetic valve failure (alternative to </a:t>
            </a:r>
            <a:r>
              <a:rPr lang="en-US" dirty="0" err="1"/>
              <a:t>reoperative</a:t>
            </a:r>
            <a:r>
              <a:rPr lang="en-US" dirty="0"/>
              <a:t> surgical AVR)</a:t>
            </a:r>
          </a:p>
          <a:p>
            <a:endParaRPr lang="en-US" dirty="0"/>
          </a:p>
          <a:p>
            <a:r>
              <a:rPr lang="en-US" dirty="0"/>
              <a:t>The previously implanted surgical </a:t>
            </a:r>
            <a:r>
              <a:rPr lang="en-US" dirty="0" err="1"/>
              <a:t>bioprosthesis</a:t>
            </a:r>
            <a:r>
              <a:rPr lang="en-US" dirty="0"/>
              <a:t> serves as an ideal “landing zone” for TAVR implantation.</a:t>
            </a:r>
          </a:p>
          <a:p>
            <a:endParaRPr lang="en-US" dirty="0"/>
          </a:p>
          <a:p>
            <a:r>
              <a:rPr lang="en-US" dirty="0"/>
              <a:t>There is also increasing evidence of placing TAVR valves within degenerated TAVR valves (TAV in TAV procedure)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36012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2418D-540B-33C6-FC39-A71DEE09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adverse effects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BE7A-8839-0BC0-CE13-A4C899EB5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BIOPROSTHETIC VALVE THROMBOSIS</a:t>
            </a:r>
          </a:p>
          <a:p>
            <a:endParaRPr lang="en-US" dirty="0"/>
          </a:p>
          <a:p>
            <a:r>
              <a:rPr lang="en-US" dirty="0"/>
              <a:t>PROSTHETIC VALVE ENDOCARDITIS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53126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9777-B56B-689B-2BB8-425A772A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C9C03-B881-91A8-D4D0-0A495DCC7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TAVI SUPERIOR / NON INFERIOR TO SAVR IN MID TERM FOLLOW UP(5 YEARS)</a:t>
            </a:r>
          </a:p>
          <a:p>
            <a:endParaRPr lang="en-US" dirty="0"/>
          </a:p>
          <a:p>
            <a:r>
              <a:rPr lang="en-US" dirty="0"/>
              <a:t>LESS INVASIVE NATURE / LOWER STAY/ FASTERY RECOVERY</a:t>
            </a:r>
          </a:p>
          <a:p>
            <a:endParaRPr lang="en-US" dirty="0"/>
          </a:p>
          <a:p>
            <a:r>
              <a:rPr lang="en-US" dirty="0"/>
              <a:t>HIGHER RISK OF PVR / AV BLOCK POST PROCEDURE</a:t>
            </a:r>
          </a:p>
          <a:p>
            <a:endParaRPr lang="en-US" dirty="0"/>
          </a:p>
          <a:p>
            <a:r>
              <a:rPr lang="en-US" dirty="0"/>
              <a:t>FURTHER RESEARCH FOR TAVI IN YOUNGER POPULATON WITH LONGER LIFE EXPECTANCY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10657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2930A-3A00-FEDE-9EC4-DAA929DD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855A8-7329-F77B-1984-1EF7E8E3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09D4CE-7103-85E7-F3BF-B5A8A9D1D986}"/>
              </a:ext>
            </a:extLst>
          </p:cNvPr>
          <p:cNvSpPr/>
          <p:nvPr/>
        </p:nvSpPr>
        <p:spPr>
          <a:xfrm>
            <a:off x="3931370" y="2967335"/>
            <a:ext cx="4329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3505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4810-24E8-5AC3-4472-FFFA0F6D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BAV –still in use?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2A51E-3B87-2DD8-5B2B-D7464D924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ACC/AHA GUIDELINES(2014): </a:t>
            </a:r>
            <a:r>
              <a:rPr lang="en-US" dirty="0"/>
              <a:t>Bridge to TAVR/SAVR in severe symptomatic 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ESC GUIDELINES(2012):</a:t>
            </a:r>
            <a:r>
              <a:rPr lang="en-US" dirty="0"/>
              <a:t>Urgent non cardiac surgery and palliation of symptoms</a:t>
            </a:r>
          </a:p>
          <a:p>
            <a:endParaRPr lang="en-US" dirty="0"/>
          </a:p>
          <a:p>
            <a:r>
              <a:rPr lang="en-US" sz="2400" dirty="0"/>
              <a:t>Remain integrated to many TAVR procedures (pre/post dilatation , Balloon </a:t>
            </a:r>
            <a:r>
              <a:rPr lang="en-US" sz="2400" dirty="0" err="1"/>
              <a:t>Interogation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6531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2007</TotalTime>
  <Words>3429</Words>
  <Application>Microsoft Office PowerPoint</Application>
  <PresentationFormat>Widescreen</PresentationFormat>
  <Paragraphs>643</Paragraphs>
  <Slides>85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2" baseType="lpstr">
      <vt:lpstr>Bahnschrift Light</vt:lpstr>
      <vt:lpstr>Bahnschrift Light SemiCondensed</vt:lpstr>
      <vt:lpstr>Calibri</vt:lpstr>
      <vt:lpstr>Rockwell</vt:lpstr>
      <vt:lpstr>Rockwell Condensed</vt:lpstr>
      <vt:lpstr>Wingdings</vt:lpstr>
      <vt:lpstr>Wood Type</vt:lpstr>
      <vt:lpstr>TRANS-CATHETER AORTIC VALVE REPLACEMENT</vt:lpstr>
      <vt:lpstr>references</vt:lpstr>
      <vt:lpstr>Anatomy of aortic root:</vt:lpstr>
      <vt:lpstr>PowerPoint Presentation</vt:lpstr>
      <vt:lpstr>PowerPoint Presentation</vt:lpstr>
      <vt:lpstr>PowerPoint Presentation</vt:lpstr>
      <vt:lpstr>History:</vt:lpstr>
      <vt:lpstr>1985,</vt:lpstr>
      <vt:lpstr>BAV –still in use?</vt:lpstr>
      <vt:lpstr>Need for tavi?</vt:lpstr>
      <vt:lpstr>PowerPoint Presentation</vt:lpstr>
      <vt:lpstr>PowerPoint Presentation</vt:lpstr>
      <vt:lpstr>PowerPoint Presentation</vt:lpstr>
      <vt:lpstr>Aortic stenosis</vt:lpstr>
      <vt:lpstr>Stages:</vt:lpstr>
      <vt:lpstr>PowerPoint Presentation</vt:lpstr>
      <vt:lpstr>PowerPoint Presentation</vt:lpstr>
      <vt:lpstr>PowerPoint Presentation</vt:lpstr>
      <vt:lpstr>Candidates for intervention:</vt:lpstr>
      <vt:lpstr>Asymptomatic Severe aortic stenosis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IMAGING MODALITIES IN TAVI</vt:lpstr>
      <vt:lpstr>PowerPoint Presentation</vt:lpstr>
      <vt:lpstr>PowerPoint Presentation</vt:lpstr>
      <vt:lpstr>PowerPoint Presentation</vt:lpstr>
      <vt:lpstr>PowerPoint Presentation</vt:lpstr>
      <vt:lpstr>Ct analysis</vt:lpstr>
      <vt:lpstr>Vascular access-practical aspects</vt:lpstr>
      <vt:lpstr>PowerPoint Presentation</vt:lpstr>
      <vt:lpstr>PowerPoint Presentation</vt:lpstr>
      <vt:lpstr>Procedural planning using ct</vt:lpstr>
      <vt:lpstr>Vascular access workup</vt:lpstr>
      <vt:lpstr>PowerPoint Presentation</vt:lpstr>
      <vt:lpstr>Role of cerebral embolic protection</vt:lpstr>
      <vt:lpstr>PowerPoint Presentation</vt:lpstr>
      <vt:lpstr>Coronary protection</vt:lpstr>
      <vt:lpstr>PowerPoint Presentation</vt:lpstr>
      <vt:lpstr>PowerPoint Presentation</vt:lpstr>
      <vt:lpstr>PowerPoint Presentation</vt:lpstr>
      <vt:lpstr>Percutaneous aortic valve designs:</vt:lpstr>
      <vt:lpstr>Balloon expandable valves</vt:lpstr>
      <vt:lpstr>Edwards sapiens 3 </vt:lpstr>
      <vt:lpstr>PowerPoint Presentation</vt:lpstr>
      <vt:lpstr>Self expanding valves</vt:lpstr>
      <vt:lpstr>PowerPoint Presentation</vt:lpstr>
      <vt:lpstr>valve system:</vt:lpstr>
      <vt:lpstr>   ACURATE NEO VALVE</vt:lpstr>
      <vt:lpstr>Jena valve</vt:lpstr>
      <vt:lpstr>procedure</vt:lpstr>
      <vt:lpstr>PowerPoint Presentation</vt:lpstr>
      <vt:lpstr>Procedural steps(Transfemoral tavi)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for complications:</vt:lpstr>
      <vt:lpstr>PowerPoint Presentation</vt:lpstr>
      <vt:lpstr>Procedural complications</vt:lpstr>
      <vt:lpstr>Paravalvular regurgitation</vt:lpstr>
      <vt:lpstr>Annular rupture</vt:lpstr>
      <vt:lpstr>Coronary artery obstruction</vt:lpstr>
      <vt:lpstr>Valve dislocation/embolization</vt:lpstr>
      <vt:lpstr>Av conduction disturbances</vt:lpstr>
      <vt:lpstr>stroke</vt:lpstr>
      <vt:lpstr>Post op care</vt:lpstr>
      <vt:lpstr>Antithrombotic treatment</vt:lpstr>
      <vt:lpstr>Valve in valve procedure</vt:lpstr>
      <vt:lpstr>Long term adverse effects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TRANS-CATHETER AORTIC VALVE REPLACEMENT</dc:title>
  <dc:creator>ACER</dc:creator>
  <cp:lastModifiedBy>ACER</cp:lastModifiedBy>
  <cp:revision>33</cp:revision>
  <dcterms:created xsi:type="dcterms:W3CDTF">2023-02-26T20:48:03Z</dcterms:created>
  <dcterms:modified xsi:type="dcterms:W3CDTF">2023-04-01T11:12:19Z</dcterms:modified>
</cp:coreProperties>
</file>