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417" r:id="rId3"/>
    <p:sldId id="269" r:id="rId4"/>
    <p:sldId id="485" r:id="rId5"/>
    <p:sldId id="475" r:id="rId6"/>
    <p:sldId id="476" r:id="rId7"/>
    <p:sldId id="477" r:id="rId8"/>
    <p:sldId id="263" r:id="rId9"/>
    <p:sldId id="264" r:id="rId10"/>
    <p:sldId id="478" r:id="rId11"/>
    <p:sldId id="479" r:id="rId12"/>
    <p:sldId id="481" r:id="rId13"/>
    <p:sldId id="483" r:id="rId14"/>
    <p:sldId id="482" r:id="rId15"/>
    <p:sldId id="272" r:id="rId16"/>
    <p:sldId id="273" r:id="rId17"/>
    <p:sldId id="484" r:id="rId18"/>
    <p:sldId id="316" r:id="rId19"/>
    <p:sldId id="401" r:id="rId20"/>
    <p:sldId id="274" r:id="rId21"/>
    <p:sldId id="277" r:id="rId22"/>
    <p:sldId id="319" r:id="rId23"/>
    <p:sldId id="275" r:id="rId24"/>
    <p:sldId id="276" r:id="rId25"/>
    <p:sldId id="411" r:id="rId26"/>
    <p:sldId id="321" r:id="rId27"/>
    <p:sldId id="412" r:id="rId28"/>
    <p:sldId id="325" r:id="rId29"/>
    <p:sldId id="326" r:id="rId30"/>
    <p:sldId id="403" r:id="rId31"/>
    <p:sldId id="365" r:id="rId32"/>
    <p:sldId id="309" r:id="rId33"/>
    <p:sldId id="278" r:id="rId34"/>
    <p:sldId id="281" r:id="rId35"/>
    <p:sldId id="282" r:id="rId36"/>
    <p:sldId id="283" r:id="rId37"/>
    <p:sldId id="285" r:id="rId38"/>
    <p:sldId id="289" r:id="rId39"/>
    <p:sldId id="312" r:id="rId40"/>
    <p:sldId id="486" r:id="rId41"/>
    <p:sldId id="443" r:id="rId42"/>
    <p:sldId id="449" r:id="rId43"/>
    <p:sldId id="352" r:id="rId44"/>
    <p:sldId id="422" r:id="rId45"/>
    <p:sldId id="423" r:id="rId46"/>
    <p:sldId id="424" r:id="rId47"/>
    <p:sldId id="446" r:id="rId48"/>
    <p:sldId id="429" r:id="rId49"/>
    <p:sldId id="336" r:id="rId50"/>
    <p:sldId id="490" r:id="rId51"/>
    <p:sldId id="491" r:id="rId52"/>
    <p:sldId id="492" r:id="rId53"/>
    <p:sldId id="493" r:id="rId54"/>
    <p:sldId id="328" r:id="rId55"/>
    <p:sldId id="469" r:id="rId56"/>
    <p:sldId id="338" r:id="rId57"/>
    <p:sldId id="495" r:id="rId58"/>
    <p:sldId id="496" r:id="rId59"/>
    <p:sldId id="348" r:id="rId60"/>
    <p:sldId id="487" r:id="rId61"/>
    <p:sldId id="351" r:id="rId62"/>
    <p:sldId id="349" r:id="rId63"/>
    <p:sldId id="350" r:id="rId64"/>
    <p:sldId id="345" r:id="rId65"/>
    <p:sldId id="494" r:id="rId66"/>
    <p:sldId id="346" r:id="rId67"/>
    <p:sldId id="357" r:id="rId68"/>
    <p:sldId id="450" r:id="rId69"/>
    <p:sldId id="341" r:id="rId70"/>
    <p:sldId id="460" r:id="rId71"/>
    <p:sldId id="342" r:id="rId72"/>
    <p:sldId id="344" r:id="rId73"/>
    <p:sldId id="458" r:id="rId74"/>
    <p:sldId id="430" r:id="rId75"/>
    <p:sldId id="431" r:id="rId76"/>
    <p:sldId id="368" r:id="rId77"/>
    <p:sldId id="434" r:id="rId78"/>
    <p:sldId id="488" r:id="rId79"/>
    <p:sldId id="470" r:id="rId80"/>
    <p:sldId id="435" r:id="rId81"/>
    <p:sldId id="471" r:id="rId82"/>
    <p:sldId id="436" r:id="rId83"/>
    <p:sldId id="373" r:id="rId84"/>
    <p:sldId id="374" r:id="rId85"/>
    <p:sldId id="375" r:id="rId86"/>
    <p:sldId id="376" r:id="rId87"/>
    <p:sldId id="489" r:id="rId88"/>
    <p:sldId id="379" r:id="rId89"/>
    <p:sldId id="385" r:id="rId90"/>
    <p:sldId id="396" r:id="rId91"/>
    <p:sldId id="397" r:id="rId92"/>
    <p:sldId id="400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4CD34-9546-4DF8-A290-37565FFB1F5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460A-C8F5-48C7-9E1F-E6AE036BBB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opacity by incorporating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Bi 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Distal right coronary artery or distal circumflex, since it effectively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unstacks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posterior descending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posterolateral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branches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 without foreshortening.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LAO cranial view to separate the LAD and the diagonals, and expose the lesions 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bifurcations of the diagonals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Eccentric ,2)ulcer</a:t>
            </a:r>
            <a:r>
              <a:rPr lang="en-US" baseline="0" dirty="0" smtClean="0"/>
              <a:t> 03)</a:t>
            </a:r>
            <a:r>
              <a:rPr lang="en-US" baseline="0" dirty="0" err="1" smtClean="0"/>
              <a:t>intimal</a:t>
            </a:r>
            <a:r>
              <a:rPr lang="en-US" baseline="0" dirty="0" smtClean="0"/>
              <a:t> flap.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Vessel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angulation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should be measured in the most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unforeshortened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projection at the site of maximum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a length of curvature that approximates the balloon length. Balloon angioplasty of angulated lesions increased the risk for dissections, although with the advent of coronary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inability to deliver the stent and subsequent straightening of the vessel that may predispose to late stent fracture are the largest challenges of highly angulated lesions.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Thrombus</a:t>
            </a:r>
            <a:r>
              <a:rPr lang="en-US" baseline="0" dirty="0" smtClean="0"/>
              <a:t> 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 angiography is a relatively insensitive method for detection of coronary thrombus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Melvin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Judkins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1967, Tapered tip with end hole, Designed for femoral route , Length 100 cm, Size 3.5to 6 by most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4-7 French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Amplatz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Austrian Radiologist,1967 , usual sizes 1 ,2,3 with increasing curvature, AL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conventional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judkins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high and posterior origin.. It can selectively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canulate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LAD or LCX if short left main stem. IT IS MORE TOLERENT OF ROTATIONAL MANEUERING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origins of left anterior descending and left circumflex coronary arteries.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anterior right coronary arteries (RCAs) or Shepherd’s Crook RCA.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Schoonmaker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King 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absent reflux into the aortic root or retention of the injected contrast in the proximal-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midportion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vessel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NARROW</a:t>
            </a:r>
            <a:r>
              <a:rPr lang="en-US" baseline="0" dirty="0" smtClean="0"/>
              <a:t> OR SHORT 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left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still be engaged despite this somewhat unfavorable situation by pushing the catheter down into the left sinus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Valsalva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approximately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seconds to tighten the tip angle and then withdrawing the catheter slowly. Having the patient take a deep breath during this maneuver also helps by pulling the heart into a more vertical position to assist in engagement of the left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ostium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most satisfactory approach, however, is to exchange for a JL3 . 5 catheter with a shorter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catheterize the rt coronary ostium , the R JL is advanced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the aortic arch with its tip directed leftward , as viewed in the LAO projection , until it reaches a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2 to 3 cm above the level of the le ft corona ry ostium (E). Clockwise rotation causes the catheter tip to drop into the aortic root and point anteriorly ( F ) . Slight further rotation causes the catheter tip to enter the right coronary ostium (G).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0A-C8F5-48C7-9E1F-E6AE036BBBE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1C5C-2020-4E4B-ADB1-11124555798E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2203-D353-40F1-ADFD-2B0515279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19401"/>
            <a:ext cx="5334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CORONARY ANGIOGRAM -ESSENTIALS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1.Acute kidney injury(renal failure)</a:t>
            </a:r>
          </a:p>
          <a:p>
            <a:r>
              <a:rPr lang="en-US" sz="2800" dirty="0" smtClean="0"/>
              <a:t>2.Access site complications</a:t>
            </a:r>
          </a:p>
          <a:p>
            <a:r>
              <a:rPr lang="en-US" sz="2800" dirty="0" smtClean="0"/>
              <a:t>3.Coronary dissection</a:t>
            </a:r>
          </a:p>
          <a:p>
            <a:r>
              <a:rPr lang="en-US" sz="2800" dirty="0" smtClean="0"/>
              <a:t>4.Air embolism</a:t>
            </a:r>
          </a:p>
          <a:p>
            <a:r>
              <a:rPr lang="en-US" sz="2800" dirty="0" smtClean="0"/>
              <a:t>5.Acute pulmonary edema</a:t>
            </a:r>
            <a:endParaRPr lang="en-IN" sz="2800" dirty="0" smtClean="0"/>
          </a:p>
          <a:p>
            <a:r>
              <a:rPr lang="en-US" sz="2800" dirty="0" smtClean="0"/>
              <a:t>6.Arrhythmias</a:t>
            </a:r>
          </a:p>
          <a:p>
            <a:r>
              <a:rPr lang="en-US" sz="2800" dirty="0" smtClean="0"/>
              <a:t>7.MI,Stroke</a:t>
            </a:r>
          </a:p>
          <a:p>
            <a:r>
              <a:rPr lang="en-US" sz="2800" dirty="0" smtClean="0"/>
              <a:t>8. Infection</a:t>
            </a:r>
          </a:p>
          <a:p>
            <a:r>
              <a:rPr lang="en-US" sz="2800" dirty="0" smtClean="0"/>
              <a:t>9.Radiation injury(Stochastic effects)</a:t>
            </a:r>
          </a:p>
          <a:p>
            <a:r>
              <a:rPr lang="en-US" sz="2800" dirty="0" smtClean="0"/>
              <a:t>10.Contrast allergy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Consent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1.Explanation of the procedure</a:t>
            </a:r>
          </a:p>
          <a:p>
            <a:r>
              <a:rPr lang="en-US" dirty="0" smtClean="0"/>
              <a:t>2.Risks involved</a:t>
            </a:r>
          </a:p>
          <a:p>
            <a:r>
              <a:rPr lang="en-US" dirty="0" smtClean="0"/>
              <a:t>3.Risk </a:t>
            </a:r>
            <a:r>
              <a:rPr lang="en-US" dirty="0" err="1" smtClean="0"/>
              <a:t>vs</a:t>
            </a:r>
            <a:r>
              <a:rPr lang="en-US" dirty="0" smtClean="0"/>
              <a:t> clinical benefit</a:t>
            </a:r>
          </a:p>
          <a:p>
            <a:r>
              <a:rPr lang="en-US" dirty="0" smtClean="0"/>
              <a:t>4.Explain to the patient and bystander</a:t>
            </a:r>
          </a:p>
          <a:p>
            <a:r>
              <a:rPr lang="en-US" dirty="0" smtClean="0"/>
              <a:t>5.Written informed consent in patient's own words</a:t>
            </a:r>
          </a:p>
          <a:p>
            <a:r>
              <a:rPr lang="en-US" dirty="0" smtClean="0"/>
              <a:t>6.Reassurance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thorough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Medications</a:t>
            </a:r>
          </a:p>
          <a:p>
            <a:r>
              <a:rPr lang="en-US" sz="2800" dirty="0" smtClean="0"/>
              <a:t>Co </a:t>
            </a:r>
            <a:r>
              <a:rPr lang="en-US" sz="2800" dirty="0" err="1" smtClean="0"/>
              <a:t>morbidites</a:t>
            </a:r>
            <a:endParaRPr lang="en-US" sz="2800" dirty="0" smtClean="0"/>
          </a:p>
          <a:p>
            <a:r>
              <a:rPr lang="en-US" sz="2800" dirty="0" smtClean="0"/>
              <a:t>In STEMI taken for </a:t>
            </a:r>
            <a:r>
              <a:rPr lang="en-US" sz="2800" dirty="0" err="1" smtClean="0"/>
              <a:t>primary,quick</a:t>
            </a:r>
            <a:r>
              <a:rPr lang="en-US" sz="2800" dirty="0" smtClean="0"/>
              <a:t> history of </a:t>
            </a:r>
            <a:r>
              <a:rPr lang="en-US" sz="2800" dirty="0" err="1" smtClean="0"/>
              <a:t>drugs,CKD,past</a:t>
            </a:r>
            <a:r>
              <a:rPr lang="en-US" sz="2800" dirty="0" smtClean="0"/>
              <a:t> </a:t>
            </a:r>
            <a:r>
              <a:rPr lang="en-US" sz="2800" dirty="0" err="1" smtClean="0"/>
              <a:t>procedures,immunocompr.status</a:t>
            </a:r>
            <a:endParaRPr lang="en-US" sz="2800" dirty="0" smtClean="0"/>
          </a:p>
          <a:p>
            <a:r>
              <a:rPr lang="en-US" sz="2800" dirty="0" smtClean="0"/>
              <a:t>In pts with prior PTCA -</a:t>
            </a:r>
            <a:r>
              <a:rPr lang="en-US" sz="2800" dirty="0" err="1" smtClean="0"/>
              <a:t>date,indication,hardware</a:t>
            </a:r>
            <a:r>
              <a:rPr lang="en-US" sz="2800" dirty="0" smtClean="0"/>
              <a:t> used</a:t>
            </a:r>
          </a:p>
          <a:p>
            <a:r>
              <a:rPr lang="en-US" sz="2800" dirty="0" smtClean="0"/>
              <a:t>In pts with prior CABG - </a:t>
            </a:r>
            <a:r>
              <a:rPr lang="en-US" sz="2800" dirty="0" err="1" smtClean="0"/>
              <a:t>grafts,arterial</a:t>
            </a:r>
            <a:r>
              <a:rPr lang="en-US" sz="2800" dirty="0" smtClean="0"/>
              <a:t> or venous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Patient preparation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Sedation overnight to allay anxiety</a:t>
            </a:r>
          </a:p>
          <a:p>
            <a:r>
              <a:rPr lang="en-US" dirty="0" smtClean="0"/>
              <a:t>Preparation of parts</a:t>
            </a:r>
          </a:p>
          <a:p>
            <a:r>
              <a:rPr lang="en-US" dirty="0" smtClean="0"/>
              <a:t>Examine access site</a:t>
            </a:r>
          </a:p>
          <a:p>
            <a:r>
              <a:rPr lang="en-US" dirty="0" smtClean="0"/>
              <a:t>Peripheral pulses</a:t>
            </a:r>
          </a:p>
          <a:p>
            <a:r>
              <a:rPr lang="en-US" dirty="0" err="1" smtClean="0"/>
              <a:t>Pallor,vitals</a:t>
            </a:r>
            <a:endParaRPr lang="en-US" dirty="0" smtClean="0"/>
          </a:p>
          <a:p>
            <a:r>
              <a:rPr lang="en-US" dirty="0" smtClean="0"/>
              <a:t>Cardiovascular status</a:t>
            </a:r>
          </a:p>
          <a:p>
            <a:r>
              <a:rPr lang="en-US" dirty="0" smtClean="0"/>
              <a:t>Pre procedure </a:t>
            </a:r>
            <a:r>
              <a:rPr lang="en-US" dirty="0" err="1" smtClean="0"/>
              <a:t>ECG,ECHO,biomarkers,RFT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During 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Constant monitoring of ECG,HR,BP,RR,SPO2</a:t>
            </a:r>
          </a:p>
          <a:p>
            <a:r>
              <a:rPr lang="en-US" dirty="0" smtClean="0"/>
              <a:t>IV line should be ready before procedure</a:t>
            </a:r>
          </a:p>
          <a:p>
            <a:r>
              <a:rPr lang="en-US" dirty="0" smtClean="0"/>
              <a:t>Allen's test on both </a:t>
            </a:r>
            <a:r>
              <a:rPr lang="en-US" dirty="0" err="1" smtClean="0"/>
              <a:t>hands,Barbeau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ECHO</a:t>
            </a:r>
          </a:p>
          <a:p>
            <a:r>
              <a:rPr lang="en-US" dirty="0" smtClean="0"/>
              <a:t>Emergency medications</a:t>
            </a:r>
          </a:p>
          <a:p>
            <a:r>
              <a:rPr lang="en-US" dirty="0" smtClean="0"/>
              <a:t>Intubation set</a:t>
            </a:r>
          </a:p>
          <a:p>
            <a:r>
              <a:rPr lang="en-US" dirty="0" smtClean="0"/>
              <a:t>Defibrillator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CORONARY CATHETERS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133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Diagnostic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133600" cy="395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Thicker shaft</a:t>
            </a:r>
          </a:p>
          <a:p>
            <a:r>
              <a:rPr lang="en-US" dirty="0" smtClean="0"/>
              <a:t>Internal DM</a:t>
            </a:r>
          </a:p>
          <a:p>
            <a:pPr>
              <a:buNone/>
            </a:pPr>
            <a:r>
              <a:rPr lang="en-US" dirty="0" smtClean="0"/>
              <a:t>     Smaller</a:t>
            </a:r>
          </a:p>
          <a:p>
            <a:r>
              <a:rPr lang="en-US" dirty="0" smtClean="0"/>
              <a:t>Tapering tip</a:t>
            </a:r>
          </a:p>
          <a:p>
            <a:r>
              <a:rPr lang="en-US" dirty="0" smtClean="0"/>
              <a:t>Less Reinforced construction ( 2 layers)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1" y="1535113"/>
            <a:ext cx="2285999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1" y="2174875"/>
            <a:ext cx="2285999" cy="395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Thinner shaft</a:t>
            </a:r>
          </a:p>
          <a:p>
            <a:r>
              <a:rPr lang="en-US" dirty="0" smtClean="0"/>
              <a:t>Internal DM larger</a:t>
            </a:r>
          </a:p>
          <a:p>
            <a:r>
              <a:rPr lang="en-US" dirty="0" smtClean="0"/>
              <a:t>Non tapering tip</a:t>
            </a:r>
          </a:p>
          <a:p>
            <a:r>
              <a:rPr lang="en-US" dirty="0" smtClean="0"/>
              <a:t>More Reinforced construction ( 3 layers)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62200"/>
            <a:ext cx="3476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 CHARACTERISTICS OF</a:t>
            </a:r>
            <a:br>
              <a:rPr lang="en-US" sz="3200" dirty="0" smtClean="0"/>
            </a:br>
            <a:r>
              <a:rPr lang="en-US" sz="3200" dirty="0" smtClean="0"/>
              <a:t>AN IDEAL CATHETER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lnSpc>
                <a:spcPct val="120000"/>
              </a:lnSpc>
            </a:pPr>
            <a:r>
              <a:rPr lang="en-US" sz="2400" dirty="0" smtClean="0"/>
              <a:t>Better torque control</a:t>
            </a:r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err="1" smtClean="0"/>
              <a:t>Pushability</a:t>
            </a:r>
            <a:endParaRPr lang="en-US" sz="2400" dirty="0" smtClean="0"/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smtClean="0"/>
              <a:t>Flexibility</a:t>
            </a:r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err="1" smtClean="0"/>
              <a:t>Trackability</a:t>
            </a:r>
            <a:endParaRPr lang="en-US" sz="2400" dirty="0" smtClean="0"/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smtClean="0"/>
              <a:t>Radio-opacity</a:t>
            </a:r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err="1" smtClean="0"/>
              <a:t>Atraumatic</a:t>
            </a:r>
            <a:r>
              <a:rPr lang="en-US" sz="2400" dirty="0" smtClean="0"/>
              <a:t> tip</a:t>
            </a:r>
          </a:p>
          <a:p>
            <a:pPr marL="514350" indent="-514350" algn="just">
              <a:lnSpc>
                <a:spcPct val="120000"/>
              </a:lnSpc>
            </a:pPr>
            <a:r>
              <a:rPr lang="en-US" sz="2400" dirty="0" smtClean="0"/>
              <a:t>Kink resistance</a:t>
            </a:r>
          </a:p>
          <a:p>
            <a:pPr algn="just">
              <a:lnSpc>
                <a:spcPct val="12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3346"/>
          <a:stretch>
            <a:fillRect/>
          </a:stretch>
        </p:blipFill>
        <p:spPr bwMode="auto">
          <a:xfrm>
            <a:off x="304800" y="2895599"/>
            <a:ext cx="8458200" cy="22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3457575" cy="4057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962400" y="2667000"/>
            <a:ext cx="50292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A) TIP LENGTH – </a:t>
            </a:r>
            <a:r>
              <a:rPr lang="en-US" dirty="0" smtClean="0"/>
              <a:t>Increased length offers more</a:t>
            </a:r>
          </a:p>
          <a:p>
            <a:r>
              <a:rPr lang="en-US" dirty="0" smtClean="0"/>
              <a:t>stability in target vessel </a:t>
            </a:r>
          </a:p>
          <a:p>
            <a:endParaRPr lang="en-US" dirty="0" smtClean="0"/>
          </a:p>
          <a:p>
            <a:r>
              <a:rPr lang="en-US" b="1" dirty="0" smtClean="0"/>
              <a:t>B) PRIMARY CURVE – </a:t>
            </a:r>
            <a:r>
              <a:rPr lang="en-US" dirty="0" smtClean="0"/>
              <a:t>angle of the target vessel</a:t>
            </a:r>
          </a:p>
          <a:p>
            <a:r>
              <a:rPr lang="en-US" dirty="0" smtClean="0"/>
              <a:t>from its parent artery.</a:t>
            </a:r>
          </a:p>
          <a:p>
            <a:endParaRPr lang="en-US" dirty="0" smtClean="0"/>
          </a:p>
          <a:p>
            <a:r>
              <a:rPr lang="en-US" b="1" dirty="0" smtClean="0"/>
              <a:t>C) SECONDARY CURVE -- </a:t>
            </a:r>
            <a:r>
              <a:rPr lang="en-US" dirty="0" smtClean="0"/>
              <a:t>width of the parent</a:t>
            </a:r>
          </a:p>
          <a:p>
            <a:r>
              <a:rPr lang="en-US" dirty="0" smtClean="0"/>
              <a:t>vessel.</a:t>
            </a:r>
          </a:p>
          <a:p>
            <a:endParaRPr lang="en-US" dirty="0" smtClean="0"/>
          </a:p>
          <a:p>
            <a:r>
              <a:rPr lang="en-US" b="1" dirty="0" smtClean="0"/>
              <a:t>D) TERTIARY CURVE –</a:t>
            </a:r>
            <a:r>
              <a:rPr lang="en-US" dirty="0" smtClean="0"/>
              <a:t>normal curvature of the</a:t>
            </a:r>
          </a:p>
          <a:p>
            <a:r>
              <a:rPr lang="en-US" dirty="0" smtClean="0"/>
              <a:t>parent vessel.</a:t>
            </a:r>
          </a:p>
          <a:p>
            <a:endParaRPr lang="en-US" dirty="0" smtClean="0"/>
          </a:p>
          <a:p>
            <a:r>
              <a:rPr lang="en-US" b="1" dirty="0" smtClean="0"/>
              <a:t>E) CATHETER LENGTH – </a:t>
            </a:r>
            <a:r>
              <a:rPr lang="en-US" dirty="0" smtClean="0"/>
              <a:t>Usually 100 or 110 cm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31337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438400"/>
            <a:ext cx="5857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OUTLINE OF THE TOPIC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PART 1 - INDICATIONS,CONTRAINDICATIONS,</a:t>
            </a:r>
          </a:p>
          <a:p>
            <a:pPr>
              <a:buNone/>
            </a:pPr>
            <a:r>
              <a:rPr lang="en-US" dirty="0" smtClean="0"/>
              <a:t>COMPLICATIONS</a:t>
            </a:r>
          </a:p>
          <a:p>
            <a:pPr>
              <a:buNone/>
            </a:pPr>
            <a:r>
              <a:rPr lang="en-US" dirty="0" smtClean="0"/>
              <a:t>PART 2 -BASIC TECHNIQUE,HARDWARE</a:t>
            </a:r>
          </a:p>
          <a:p>
            <a:pPr>
              <a:buNone/>
            </a:pPr>
            <a:r>
              <a:rPr lang="en-US" dirty="0" smtClean="0"/>
              <a:t>PART 3 -CORONARY ANATOMY,ANGIOGRAPHIC VIEWS</a:t>
            </a:r>
          </a:p>
          <a:p>
            <a:pPr>
              <a:buNone/>
            </a:pPr>
            <a:r>
              <a:rPr lang="en-US" dirty="0" smtClean="0"/>
              <a:t>PART 4 -LESION CHARACTERISTICS 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SIZE MEASUREMENT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FRENCH CATHETER SCALE: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outer diameter of cylindrical medical instruments.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         D(mm) = Fr/3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Most commonly in adults -- Diagnostic Catheters of 5 – 7 Fr size.</a:t>
            </a:r>
          </a:p>
          <a:p>
            <a:pPr>
              <a:lnSpc>
                <a:spcPct val="160000"/>
              </a:lnSpc>
            </a:pPr>
            <a:r>
              <a:rPr lang="en-US" dirty="0" err="1" smtClean="0"/>
              <a:t>Colour</a:t>
            </a:r>
            <a:r>
              <a:rPr lang="en-US" dirty="0" smtClean="0"/>
              <a:t> coding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343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CATHETER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TEFLON</a:t>
            </a:r>
          </a:p>
          <a:p>
            <a:r>
              <a:rPr lang="en-US" dirty="0" smtClean="0"/>
              <a:t>POLYETHYLENE</a:t>
            </a:r>
          </a:p>
          <a:p>
            <a:r>
              <a:rPr lang="en-US" dirty="0" smtClean="0"/>
              <a:t>POLYURETHANE</a:t>
            </a:r>
          </a:p>
          <a:p>
            <a:r>
              <a:rPr lang="en-US" dirty="0" smtClean="0"/>
              <a:t>POLY VINYL CHLORIDE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01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Commonly used catheters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298" b="21053"/>
          <a:stretch>
            <a:fillRect/>
          </a:stretch>
        </p:blipFill>
        <p:spPr bwMode="auto">
          <a:xfrm>
            <a:off x="1" y="2438400"/>
            <a:ext cx="91439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JUDKINS</a:t>
            </a:r>
            <a:endParaRPr lang="en-US" dirty="0"/>
          </a:p>
        </p:txBody>
      </p:sp>
      <p:pic>
        <p:nvPicPr>
          <p:cNvPr id="308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1828800"/>
            <a:ext cx="45910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648200" y="44196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Curve length = distance between P</a:t>
            </a:r>
          </a:p>
          <a:p>
            <a:r>
              <a:rPr lang="en-US" dirty="0" smtClean="0"/>
              <a:t>(primary curve) &amp; S (secondary curve)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AMPLATZ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600200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657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41910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MULTIPURPOSE CATHETER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Polyurethane catheter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 curve with straight tip an end hole and two side holes.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Use: CAG – Both native vessel and graft ,</a:t>
            </a:r>
            <a:r>
              <a:rPr lang="en-US" dirty="0" err="1" smtClean="0"/>
              <a:t>Ventriculography</a:t>
            </a:r>
            <a:r>
              <a:rPr lang="en-US" dirty="0" smtClean="0"/>
              <a:t> , Right heart catheterization.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MP A-1 : 1 end hole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MP A-2 : 2side holes ,1end hole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MP B-1 : 1 end hole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MP B-2: 2 </a:t>
            </a:r>
            <a:r>
              <a:rPr lang="en-US" dirty="0" err="1" smtClean="0"/>
              <a:t>sideholes</a:t>
            </a:r>
            <a:r>
              <a:rPr lang="en-US" dirty="0" smtClean="0"/>
              <a:t> and an end hole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041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BYPASS CATHETERS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RCB</a:t>
            </a:r>
          </a:p>
          <a:p>
            <a:r>
              <a:rPr lang="en-US" sz="2800" b="1" dirty="0" smtClean="0"/>
              <a:t>   </a:t>
            </a:r>
            <a:r>
              <a:rPr lang="en-US" sz="2800" dirty="0" smtClean="0"/>
              <a:t>Resembles JR4 with a tip curved &gt;90 degree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LCB</a:t>
            </a:r>
          </a:p>
          <a:p>
            <a:r>
              <a:rPr lang="en-US" sz="2800" dirty="0" smtClean="0"/>
              <a:t>  more secondary curve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14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Internal mammary catheter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67680"/>
            <a:ext cx="4495800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29718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Same as JR4 except for</a:t>
            </a:r>
          </a:p>
          <a:p>
            <a:r>
              <a:rPr lang="en-US" sz="2800" dirty="0" smtClean="0"/>
              <a:t>tighter primary curve (80degree) and</a:t>
            </a:r>
          </a:p>
          <a:p>
            <a:r>
              <a:rPr lang="en-US" sz="2800" dirty="0" smtClean="0"/>
              <a:t>longer tip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/>
              <a:t>HISTORY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Werner </a:t>
            </a:r>
            <a:r>
              <a:rPr lang="en-US" sz="3000" dirty="0" err="1" smtClean="0"/>
              <a:t>forsmann</a:t>
            </a:r>
            <a:r>
              <a:rPr lang="en-US" sz="3000" dirty="0" smtClean="0"/>
              <a:t> -First angiogram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Cournard</a:t>
            </a:r>
            <a:r>
              <a:rPr lang="en-US" sz="3000" dirty="0" smtClean="0"/>
              <a:t>- </a:t>
            </a:r>
            <a:r>
              <a:rPr lang="en-US" sz="3000" dirty="0" err="1" smtClean="0"/>
              <a:t>Catheterisation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Mason </a:t>
            </a:r>
            <a:r>
              <a:rPr lang="en-US" sz="3000" dirty="0" err="1" smtClean="0"/>
              <a:t>sones</a:t>
            </a:r>
            <a:r>
              <a:rPr lang="en-US" sz="3000" dirty="0" smtClean="0"/>
              <a:t> -coronary angiogram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Andreas </a:t>
            </a:r>
            <a:r>
              <a:rPr lang="en-US" sz="3000" dirty="0" err="1" smtClean="0"/>
              <a:t>greuntzig</a:t>
            </a:r>
            <a:r>
              <a:rPr lang="en-US" sz="3000" dirty="0" smtClean="0"/>
              <a:t> - First angioplasty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ACCESS SITE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Puncture site ,</a:t>
            </a:r>
            <a:r>
              <a:rPr lang="en-US" dirty="0" err="1" smtClean="0"/>
              <a:t>preparation,LA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Femoral,radial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Modified </a:t>
            </a:r>
            <a:r>
              <a:rPr lang="en-US" dirty="0" err="1" smtClean="0"/>
              <a:t>seldinger</a:t>
            </a:r>
            <a:r>
              <a:rPr lang="en-US" dirty="0" smtClean="0"/>
              <a:t> technique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puncture,low</a:t>
            </a:r>
            <a:r>
              <a:rPr lang="en-US" dirty="0" smtClean="0"/>
              <a:t> puncture -problems</a:t>
            </a:r>
          </a:p>
          <a:p>
            <a:r>
              <a:rPr lang="en-US" dirty="0" err="1" smtClean="0"/>
              <a:t>Heparin,spasmolytics</a:t>
            </a:r>
            <a:r>
              <a:rPr lang="en-US" dirty="0" smtClean="0"/>
              <a:t> in radial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ADVANCING THE GUIDEWIRE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sz="2600" dirty="0" smtClean="0"/>
              <a:t>Under </a:t>
            </a:r>
            <a:r>
              <a:rPr lang="en-US" sz="2600" dirty="0" err="1" smtClean="0"/>
              <a:t>flouroscopy</a:t>
            </a:r>
            <a:endParaRPr lang="en-US" sz="2600" dirty="0" smtClean="0"/>
          </a:p>
          <a:p>
            <a:pPr algn="just">
              <a:lnSpc>
                <a:spcPct val="160000"/>
              </a:lnSpc>
            </a:pPr>
            <a:r>
              <a:rPr lang="en-US" sz="2600" dirty="0" smtClean="0"/>
              <a:t>Resistance 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/>
              <a:t>At aortic bifurcation - PVOD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/>
              <a:t>Aortic arch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/>
              <a:t>Anomalous </a:t>
            </a:r>
            <a:r>
              <a:rPr lang="en-US" sz="2600" dirty="0" err="1" smtClean="0"/>
              <a:t>subclavian</a:t>
            </a:r>
            <a:r>
              <a:rPr lang="en-US" sz="2600" dirty="0" smtClean="0"/>
              <a:t> in radial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/>
              <a:t>Use of hydrophilic wire</a:t>
            </a:r>
          </a:p>
          <a:p>
            <a:pPr algn="just">
              <a:lnSpc>
                <a:spcPct val="16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RADIAL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0.035 inch </a:t>
            </a:r>
            <a:r>
              <a:rPr lang="en-US" sz="2400" dirty="0" err="1" smtClean="0"/>
              <a:t>guidewire</a:t>
            </a:r>
            <a:r>
              <a:rPr lang="en-US" sz="2400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J tip wires - may cause vasospasm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Angled-tip hydrophilic </a:t>
            </a:r>
            <a:r>
              <a:rPr lang="en-US" sz="2400" dirty="0" err="1" smtClean="0"/>
              <a:t>guidewires</a:t>
            </a:r>
            <a:r>
              <a:rPr lang="en-US" sz="2400" dirty="0" smtClean="0"/>
              <a:t> useful to negotiate </a:t>
            </a:r>
            <a:r>
              <a:rPr lang="en-US" sz="2400" dirty="0" err="1" smtClean="0"/>
              <a:t>anomolous</a:t>
            </a:r>
            <a:r>
              <a:rPr lang="en-US" sz="2400" dirty="0" smtClean="0"/>
              <a:t> SCA 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Significant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</a:t>
            </a:r>
            <a:r>
              <a:rPr lang="en-US" sz="2400" dirty="0" err="1" smtClean="0"/>
              <a:t>tortuosity</a:t>
            </a:r>
            <a:r>
              <a:rPr lang="en-US" sz="2400" dirty="0" smtClean="0"/>
              <a:t> can be negotiated by use of a stiff shaft hydrophilic-coated </a:t>
            </a:r>
            <a:r>
              <a:rPr lang="en-US" sz="2400" dirty="0" err="1" smtClean="0"/>
              <a:t>guidewire</a:t>
            </a:r>
            <a:r>
              <a:rPr lang="en-US" sz="2400" dirty="0" smtClean="0"/>
              <a:t> . Having the patient take a deep breath can also straighten the vessel.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Insertion and Flushing of</a:t>
            </a:r>
            <a:br>
              <a:rPr lang="en-US" dirty="0" smtClean="0"/>
            </a:br>
            <a:r>
              <a:rPr lang="en-US" dirty="0" smtClean="0"/>
              <a:t>the Coronary Catheter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 Catheter with </a:t>
            </a:r>
            <a:r>
              <a:rPr lang="en-US" sz="2800" dirty="0" err="1" smtClean="0"/>
              <a:t>guidewire</a:t>
            </a:r>
            <a:r>
              <a:rPr lang="en-US" sz="2800" dirty="0" smtClean="0"/>
              <a:t> inserted </a:t>
            </a:r>
            <a:r>
              <a:rPr lang="en-US" sz="2800" dirty="0" err="1" smtClean="0"/>
              <a:t>upto</a:t>
            </a:r>
            <a:r>
              <a:rPr lang="en-US" sz="2800" dirty="0" smtClean="0"/>
              <a:t> ascending aorta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Aspirate blood and column made air free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Record baseline tip pressure –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Catheter lumen filled with contrast &amp; look for alteration in tip pressure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Selective engagement of coronary.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Damping and </a:t>
            </a:r>
            <a:r>
              <a:rPr lang="en-US" dirty="0" err="1" smtClean="0"/>
              <a:t>Ventricularization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>the Pressure Waveform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 fall in overall catheter tip pressure (damping) or a fall in diastolic pressure only (</a:t>
            </a:r>
            <a:r>
              <a:rPr lang="en-US" sz="2800" dirty="0" err="1" smtClean="0"/>
              <a:t>ventricularization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Indicates obstruction of the catheter tip or interference with coronary inflow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53000"/>
            <a:ext cx="80772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Small vessel</a:t>
            </a:r>
          </a:p>
          <a:p>
            <a:r>
              <a:rPr lang="en-US" dirty="0" err="1" smtClean="0"/>
              <a:t>Ostial</a:t>
            </a:r>
            <a:r>
              <a:rPr lang="en-US" dirty="0" smtClean="0"/>
              <a:t> Spasm</a:t>
            </a:r>
          </a:p>
          <a:p>
            <a:r>
              <a:rPr lang="en-US" dirty="0" smtClean="0"/>
              <a:t>Selective Engagement Of The </a:t>
            </a:r>
            <a:r>
              <a:rPr lang="en-US" dirty="0" err="1" smtClean="0"/>
              <a:t>Conus</a:t>
            </a:r>
            <a:r>
              <a:rPr lang="en-US" dirty="0" smtClean="0"/>
              <a:t> Branch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Ostial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Cannulation</a:t>
            </a:r>
            <a:r>
              <a:rPr lang="en-US" dirty="0" smtClean="0"/>
              <a:t> of the Left Coronary</a:t>
            </a:r>
            <a:br>
              <a:rPr lang="en-US" dirty="0" smtClean="0"/>
            </a:br>
            <a:r>
              <a:rPr lang="en-US" dirty="0" err="1" smtClean="0"/>
              <a:t>Ostium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Cannulation</a:t>
            </a:r>
            <a:r>
              <a:rPr lang="en-US" dirty="0" smtClean="0"/>
              <a:t> of the Right Coronary</a:t>
            </a:r>
            <a:br>
              <a:rPr lang="en-US" dirty="0" smtClean="0"/>
            </a:br>
            <a:r>
              <a:rPr lang="en-US" dirty="0" err="1" smtClean="0"/>
              <a:t>Ostium</a:t>
            </a:r>
            <a:endParaRPr lang="en-US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Saphenous</a:t>
            </a:r>
            <a:r>
              <a:rPr lang="en-US" dirty="0" smtClean="0"/>
              <a:t> Vein and</a:t>
            </a:r>
            <a:br>
              <a:rPr lang="en-US" dirty="0" smtClean="0"/>
            </a:br>
            <a:r>
              <a:rPr lang="en-US" dirty="0" smtClean="0"/>
              <a:t>Arterial Grafts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Right Grafts</a:t>
            </a:r>
          </a:p>
          <a:p>
            <a:pPr>
              <a:buNone/>
            </a:pPr>
            <a:r>
              <a:rPr lang="en-US" dirty="0" smtClean="0"/>
              <a:t>    – Primary choice - MP</a:t>
            </a:r>
          </a:p>
          <a:p>
            <a:pPr>
              <a:buNone/>
            </a:pPr>
            <a:r>
              <a:rPr lang="en-US" dirty="0" smtClean="0"/>
              <a:t>    – Alternative – JR , RCB , AL</a:t>
            </a:r>
          </a:p>
          <a:p>
            <a:r>
              <a:rPr lang="en-US" b="1" dirty="0" smtClean="0"/>
              <a:t>Left Grafts :</a:t>
            </a:r>
          </a:p>
          <a:p>
            <a:pPr>
              <a:buNone/>
            </a:pPr>
            <a:r>
              <a:rPr lang="en-US" dirty="0" smtClean="0"/>
              <a:t>     – Primary Choice – JR4 , AL1</a:t>
            </a:r>
          </a:p>
          <a:p>
            <a:pPr>
              <a:buNone/>
            </a:pPr>
            <a:r>
              <a:rPr lang="en-US" dirty="0" smtClean="0"/>
              <a:t>     – Upward trajectory may require - special LCB , IMA</a:t>
            </a:r>
          </a:p>
          <a:p>
            <a:pPr>
              <a:buNone/>
            </a:pPr>
            <a:r>
              <a:rPr lang="en-US" dirty="0" smtClean="0"/>
              <a:t>     – More anterior origin – AL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9512"/>
          <a:stretch>
            <a:fillRect/>
          </a:stretch>
        </p:blipFill>
        <p:spPr bwMode="auto">
          <a:xfrm>
            <a:off x="5638800" y="21336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INJECTION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72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b="1" u="sng" dirty="0" smtClean="0"/>
              <a:t>IDEAL</a:t>
            </a:r>
            <a:r>
              <a:rPr lang="en-US" sz="2000" dirty="0" smtClean="0"/>
              <a:t> - contrast at an adequate rate and volume to transiently replace the blood contained in the involved vessel with slight but continuous reflux into the aortic root.</a:t>
            </a:r>
          </a:p>
          <a:p>
            <a:pPr>
              <a:lnSpc>
                <a:spcPct val="170000"/>
              </a:lnSpc>
            </a:pPr>
            <a:r>
              <a:rPr lang="en-US" sz="2000" b="1" u="sng" dirty="0" smtClean="0"/>
              <a:t>VIGOROUS</a:t>
            </a:r>
            <a:r>
              <a:rPr lang="en-US" sz="2000" b="1" dirty="0" smtClean="0"/>
              <a:t> </a:t>
            </a:r>
            <a:r>
              <a:rPr lang="en-US" sz="2000" dirty="0" smtClean="0"/>
              <a:t>- coronary dissection or excessive myocardial blushing.</a:t>
            </a:r>
          </a:p>
          <a:p>
            <a:pPr>
              <a:lnSpc>
                <a:spcPct val="170000"/>
              </a:lnSpc>
            </a:pPr>
            <a:r>
              <a:rPr lang="en-US" sz="2000" b="1" u="sng" dirty="0" smtClean="0"/>
              <a:t>PROLONGED </a:t>
            </a:r>
            <a:r>
              <a:rPr lang="en-US" sz="2000" dirty="0" smtClean="0"/>
              <a:t>– increased myocardial </a:t>
            </a:r>
            <a:r>
              <a:rPr lang="en-US" sz="2000" dirty="0" err="1" smtClean="0"/>
              <a:t>depression,staining</a:t>
            </a:r>
            <a:r>
              <a:rPr lang="en-US" sz="2000" dirty="0" smtClean="0"/>
              <a:t> , </a:t>
            </a:r>
            <a:r>
              <a:rPr lang="en-US" sz="2000" dirty="0" err="1" smtClean="0"/>
              <a:t>bradycardia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dirty="0" smtClean="0"/>
              <a:t>The rate and volume of injection - an average 7 </a:t>
            </a:r>
            <a:r>
              <a:rPr lang="en-US" sz="2000" dirty="0" err="1" smtClean="0"/>
              <a:t>mL</a:t>
            </a:r>
            <a:r>
              <a:rPr lang="en-US" sz="2000" dirty="0" smtClean="0"/>
              <a:t> at 2.1 ml/second in the left and 4.8 </a:t>
            </a:r>
            <a:r>
              <a:rPr lang="en-US" sz="2000" dirty="0" err="1" smtClean="0"/>
              <a:t>mL</a:t>
            </a:r>
            <a:r>
              <a:rPr lang="en-US" sz="2000" dirty="0" smtClean="0"/>
              <a:t> at 1.7 ml/second in the right coronary</a:t>
            </a:r>
          </a:p>
          <a:p>
            <a:pPr>
              <a:lnSpc>
                <a:spcPct val="17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5"/>
          <p:cNvSpPr>
            <a:spLocks noGrp="1"/>
          </p:cNvSpPr>
          <p:nvPr>
            <p:ph idx="1"/>
          </p:nvPr>
        </p:nvSpPr>
        <p:spPr>
          <a:xfrm>
            <a:off x="1676400" y="1066800"/>
            <a:ext cx="62484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69d1a9ab31bb08db2cb8705de9a8bd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5791200" cy="659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RCA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814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Conus</a:t>
            </a:r>
            <a:r>
              <a:rPr lang="en-US" sz="2400" dirty="0" smtClean="0"/>
              <a:t>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SA nodal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RV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Atrial</a:t>
            </a:r>
            <a:r>
              <a:rPr lang="en-US" sz="2400" dirty="0" smtClean="0"/>
              <a:t>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Acute marginal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AV nodal branch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Posterior descending artery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Posterolateral</a:t>
            </a:r>
            <a:r>
              <a:rPr lang="en-US" sz="2400" dirty="0" smtClean="0"/>
              <a:t> vessel</a:t>
            </a:r>
          </a:p>
          <a:p>
            <a:pPr marL="514350" indent="-514350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(branch -PLV/PLB)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3" t="7160" b="3873"/>
          <a:stretch/>
        </p:blipFill>
        <p:spPr bwMode="auto">
          <a:xfrm>
            <a:off x="4038600" y="1600200"/>
            <a:ext cx="4800600" cy="50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SEGMENTS OF LAD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Proximal  </a:t>
            </a:r>
          </a:p>
          <a:p>
            <a:pPr lvl="1"/>
            <a:r>
              <a:rPr lang="en-US" sz="3200" b="1" dirty="0" err="1" smtClean="0"/>
              <a:t>Ostium</a:t>
            </a:r>
            <a:r>
              <a:rPr lang="en-US" sz="3200" b="1" dirty="0" smtClean="0"/>
              <a:t> to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major </a:t>
            </a:r>
            <a:r>
              <a:rPr lang="en-US" sz="3200" b="1" dirty="0" err="1" smtClean="0"/>
              <a:t>septal</a:t>
            </a:r>
            <a:r>
              <a:rPr lang="en-US" sz="3200" b="1" dirty="0" smtClean="0"/>
              <a:t> perforator or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diagonal artery whichever is first</a:t>
            </a:r>
          </a:p>
          <a:p>
            <a:r>
              <a:rPr lang="en-US" sz="3200" b="1" dirty="0" smtClean="0"/>
              <a:t>Mid</a:t>
            </a:r>
          </a:p>
          <a:p>
            <a:pPr lvl="1"/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perforator to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diagonal </a:t>
            </a:r>
          </a:p>
          <a:p>
            <a:r>
              <a:rPr lang="en-US" sz="3200" b="1" dirty="0" smtClean="0"/>
              <a:t>Distal</a:t>
            </a:r>
          </a:p>
          <a:p>
            <a:pPr lvl="1"/>
            <a:r>
              <a:rPr lang="en-US" sz="3200" b="1" dirty="0" smtClean="0"/>
              <a:t>D2 to end</a:t>
            </a:r>
            <a:endParaRPr lang="en-US" sz="32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62" t="9561" r="2288" b="14675"/>
          <a:stretch/>
        </p:blipFill>
        <p:spPr bwMode="auto">
          <a:xfrm>
            <a:off x="4572000" y="1524000"/>
            <a:ext cx="40386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ANGIOGRAPHIC CLASSIFICATION OF LAD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u="sng" dirty="0" smtClean="0">
                <a:solidFill>
                  <a:schemeClr val="tx1"/>
                </a:solidFill>
              </a:rPr>
              <a:t>Type 1</a:t>
            </a:r>
          </a:p>
          <a:p>
            <a:pPr marL="457200" lvl="1" indent="0"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Small  vessel reaches only 2/3</a:t>
            </a:r>
            <a:r>
              <a:rPr lang="en-US" sz="2600" baseline="30000" dirty="0" smtClean="0">
                <a:solidFill>
                  <a:schemeClr val="tx1"/>
                </a:solidFill>
              </a:rPr>
              <a:t>rd</a:t>
            </a:r>
            <a:r>
              <a:rPr lang="en-US" sz="2600" dirty="0" smtClean="0">
                <a:solidFill>
                  <a:schemeClr val="tx1"/>
                </a:solidFill>
              </a:rPr>
              <a:t> of way from base of heart to apex</a:t>
            </a:r>
          </a:p>
          <a:p>
            <a:pPr marL="457200" lvl="1" indent="0">
              <a:buNone/>
              <a:defRPr/>
            </a:pPr>
            <a:r>
              <a:rPr lang="en-US" sz="2600" u="sng" dirty="0" smtClean="0">
                <a:solidFill>
                  <a:schemeClr val="tx1"/>
                </a:solidFill>
              </a:rPr>
              <a:t>Type 2</a:t>
            </a:r>
          </a:p>
          <a:p>
            <a:pPr marL="457200" lvl="1" indent="0"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 reaches the apex of </a:t>
            </a:r>
            <a:r>
              <a:rPr lang="en-IN" sz="2600" dirty="0" smtClean="0">
                <a:solidFill>
                  <a:schemeClr val="tx1"/>
                </a:solidFill>
              </a:rPr>
              <a:t>LV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u="sng" dirty="0" smtClean="0">
                <a:solidFill>
                  <a:schemeClr val="tx1"/>
                </a:solidFill>
              </a:rPr>
              <a:t>Type 3</a:t>
            </a:r>
          </a:p>
          <a:p>
            <a:pPr marL="457200" lvl="1" indent="0"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Extends from base to apex &amp;</a:t>
            </a:r>
          </a:p>
          <a:p>
            <a:pPr marL="457200" lvl="1" indent="0"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wraps around the diaphragmatic surface of LV.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2423"/>
            <a:ext cx="4038600" cy="29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SEGMENTS OF RCA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Proximal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err="1" smtClean="0"/>
              <a:t>Ostium</a:t>
            </a:r>
            <a:r>
              <a:rPr lang="en-US" sz="3200" dirty="0" smtClean="0"/>
              <a:t> to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main RV branch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Mid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RV branch to acute marginal branch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Distal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Acute margin to the crux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692"/>
          <a:stretch/>
        </p:blipFill>
        <p:spPr bwMode="auto">
          <a:xfrm>
            <a:off x="4648200" y="1447800"/>
            <a:ext cx="3886200" cy="458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Proximal</a:t>
            </a:r>
          </a:p>
          <a:p>
            <a:pPr marL="457200" lvl="1" indent="0"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Ostium</a:t>
            </a:r>
            <a:r>
              <a:rPr lang="en-US" sz="3200" dirty="0" smtClean="0"/>
              <a:t> to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major obtuse marginal branch</a:t>
            </a:r>
          </a:p>
          <a:p>
            <a:endParaRPr lang="en-US" dirty="0" smtClean="0"/>
          </a:p>
          <a:p>
            <a:r>
              <a:rPr lang="en-US" dirty="0" smtClean="0"/>
              <a:t>Mid</a:t>
            </a:r>
          </a:p>
          <a:p>
            <a:pPr marL="457200" lvl="1" indent="0">
              <a:buNone/>
            </a:pPr>
            <a:r>
              <a:rPr lang="en-US" sz="3200" dirty="0" smtClean="0"/>
              <a:t> OM1 to OM2</a:t>
            </a:r>
          </a:p>
          <a:p>
            <a:endParaRPr lang="en-US" dirty="0" smtClean="0"/>
          </a:p>
          <a:p>
            <a:r>
              <a:rPr lang="en-US" dirty="0" smtClean="0"/>
              <a:t>Distal</a:t>
            </a:r>
          </a:p>
          <a:p>
            <a:pPr marL="457200" lvl="1" indent="0">
              <a:buNone/>
            </a:pPr>
            <a:r>
              <a:rPr lang="en-US" sz="3200" dirty="0" smtClean="0"/>
              <a:t> OM2 to end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CORONARY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Gives rise to PDA, </a:t>
            </a:r>
            <a:r>
              <a:rPr lang="en-US" dirty="0" err="1" smtClean="0"/>
              <a:t>posterolateral</a:t>
            </a:r>
            <a:r>
              <a:rPr lang="en-US" dirty="0" smtClean="0"/>
              <a:t> branch and AV nodal branch</a:t>
            </a:r>
          </a:p>
          <a:p>
            <a:endParaRPr lang="en-US" dirty="0" smtClean="0"/>
          </a:p>
          <a:p>
            <a:r>
              <a:rPr lang="en-US" dirty="0" smtClean="0"/>
              <a:t>Right dominant circulation:   85%</a:t>
            </a:r>
          </a:p>
          <a:p>
            <a:r>
              <a:rPr lang="en-US" dirty="0" smtClean="0"/>
              <a:t>Left dominant circulation :  8%</a:t>
            </a:r>
          </a:p>
          <a:p>
            <a:r>
              <a:rPr lang="en-US" dirty="0" smtClean="0"/>
              <a:t>Balanced dominant circulation:   7%</a:t>
            </a:r>
          </a:p>
          <a:p>
            <a:pPr lvl="2"/>
            <a:r>
              <a:rPr lang="en-US" sz="2800" dirty="0" smtClean="0"/>
              <a:t>RCA give rise to PDA and terminates</a:t>
            </a:r>
          </a:p>
          <a:p>
            <a:pPr lvl="2"/>
            <a:r>
              <a:rPr lang="en-US" sz="2800" dirty="0" err="1" smtClean="0"/>
              <a:t>LCx</a:t>
            </a:r>
            <a:r>
              <a:rPr lang="en-US" sz="2800" dirty="0" smtClean="0"/>
              <a:t>  give rise to all PLV and sometimes a  parallel posterior descending branch supplying  part of the IVS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ANGIOGRAPHIC VIEWS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TWO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angulation</a:t>
            </a:r>
            <a:r>
              <a:rPr lang="en-US" sz="2400" dirty="0" smtClean="0"/>
              <a:t> defined using two terms . </a:t>
            </a:r>
          </a:p>
          <a:p>
            <a:pPr algn="just">
              <a:lnSpc>
                <a:spcPct val="160000"/>
              </a:lnSpc>
            </a:pPr>
            <a:r>
              <a:rPr lang="en-US" sz="2400" b="1" dirty="0" smtClean="0"/>
              <a:t>The first term  </a:t>
            </a:r>
            <a:r>
              <a:rPr lang="en-US" sz="2400" dirty="0" smtClean="0"/>
              <a:t>- Rotation , the term RAO designates a view where the image intensifier is positioned over the patient's right anterior chest wall. </a:t>
            </a:r>
          </a:p>
          <a:p>
            <a:pPr algn="just">
              <a:lnSpc>
                <a:spcPct val="160000"/>
              </a:lnSpc>
            </a:pPr>
            <a:r>
              <a:rPr lang="en-US" sz="2400" b="1" dirty="0" smtClean="0"/>
              <a:t>The second term </a:t>
            </a:r>
            <a:r>
              <a:rPr lang="en-US" sz="2400" dirty="0" smtClean="0"/>
              <a:t>- Skew, the amount of </a:t>
            </a:r>
            <a:r>
              <a:rPr lang="en-US" sz="2400" dirty="0" err="1" smtClean="0"/>
              <a:t>angulation</a:t>
            </a:r>
            <a:r>
              <a:rPr lang="en-US" sz="2400" dirty="0" smtClean="0"/>
              <a:t> toward the patient's head (cranial) or foot (caudal) depends on image intensifier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Coronary angiogram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Radiographic </a:t>
            </a:r>
            <a:r>
              <a:rPr lang="en-US" sz="2800" dirty="0" err="1" smtClean="0"/>
              <a:t>visualisation</a:t>
            </a:r>
            <a:r>
              <a:rPr lang="en-US" sz="2800" dirty="0" smtClean="0"/>
              <a:t> of coronary arteries after injection of radio opaque contrast media</a:t>
            </a:r>
          </a:p>
          <a:p>
            <a:r>
              <a:rPr lang="en-US" sz="2800" dirty="0" smtClean="0"/>
              <a:t>"Lumen - o - gram"</a:t>
            </a:r>
          </a:p>
          <a:p>
            <a:r>
              <a:rPr lang="en-US" sz="2800" dirty="0" smtClean="0"/>
              <a:t>Cannot </a:t>
            </a:r>
            <a:r>
              <a:rPr lang="en-US" sz="2800" dirty="0" err="1" smtClean="0"/>
              <a:t>visualise</a:t>
            </a:r>
            <a:r>
              <a:rPr lang="en-US" sz="2800" dirty="0" smtClean="0"/>
              <a:t> exterior of the </a:t>
            </a:r>
            <a:r>
              <a:rPr lang="en-US" sz="2800" dirty="0" err="1" smtClean="0"/>
              <a:t>artery,plaque</a:t>
            </a:r>
            <a:r>
              <a:rPr lang="en-US" sz="2800" dirty="0" smtClean="0"/>
              <a:t> and endothelial surface</a:t>
            </a:r>
          </a:p>
          <a:p>
            <a:r>
              <a:rPr lang="en-US" sz="2800" dirty="0" smtClean="0"/>
              <a:t>Does not provide hemodynamic significance of a lesion</a:t>
            </a:r>
          </a:p>
          <a:p>
            <a:r>
              <a:rPr lang="en-US" sz="2800" dirty="0" smtClean="0"/>
              <a:t>Hence the role of FFR,IVUS,OCT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cag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815306"/>
            <a:ext cx="68389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RIGHT AND LEFT</a:t>
            </a:r>
            <a:endParaRPr lang="en-IN" dirty="0"/>
          </a:p>
        </p:txBody>
      </p:sp>
      <p:pic>
        <p:nvPicPr>
          <p:cNvPr id="5122" name="Picture 2" descr="F:\cag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701006"/>
            <a:ext cx="813435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CAUDAL AND CRANIAL</a:t>
            </a:r>
            <a:endParaRPr lang="en-IN" dirty="0"/>
          </a:p>
        </p:txBody>
      </p:sp>
      <p:pic>
        <p:nvPicPr>
          <p:cNvPr id="6146" name="Picture 2" descr="F:\cag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1867694"/>
            <a:ext cx="7991475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LAO CRANIAL</a:t>
            </a:r>
            <a:endParaRPr lang="en-IN" dirty="0"/>
          </a:p>
        </p:txBody>
      </p:sp>
      <p:pic>
        <p:nvPicPr>
          <p:cNvPr id="7170" name="Picture 2" descr="F:\cag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9594"/>
            <a:ext cx="74676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Atrioventricular</a:t>
            </a:r>
            <a:r>
              <a:rPr lang="en-US" dirty="0" smtClean="0"/>
              <a:t> and </a:t>
            </a:r>
            <a:r>
              <a:rPr lang="en-US" dirty="0" err="1" smtClean="0"/>
              <a:t>Interventricular</a:t>
            </a:r>
            <a:r>
              <a:rPr lang="en-US" dirty="0" smtClean="0"/>
              <a:t> Planes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8156"/>
            <a:ext cx="6858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art_and_great_vesselsffu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199"/>
            <a:ext cx="5715000" cy="5804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RAO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RAO-caudal projection (0- 10° RAO and 15-20° caudal) - </a:t>
            </a:r>
          </a:p>
          <a:p>
            <a:pPr>
              <a:buNone/>
            </a:pPr>
            <a:r>
              <a:rPr lang="en-US" dirty="0" smtClean="0"/>
              <a:t>   left main bifurcation, the proximal LAD, and the proximal to mid LCX.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F:\cag\lad rao caud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681956"/>
            <a:ext cx="802005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F:\cag\lc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7" y="1729581"/>
            <a:ext cx="65246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RAO/Caudal 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820069"/>
            <a:ext cx="4038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Types of coronary artery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Stable angina - Angina only on exertion</a:t>
            </a:r>
          </a:p>
          <a:p>
            <a:r>
              <a:rPr lang="en-US" dirty="0" smtClean="0"/>
              <a:t>Unstable angina -Angina at </a:t>
            </a:r>
            <a:r>
              <a:rPr lang="en-US" dirty="0" err="1" smtClean="0"/>
              <a:t>rest,biomarker</a:t>
            </a:r>
            <a:r>
              <a:rPr lang="en-US" dirty="0" smtClean="0"/>
              <a:t>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smtClean="0"/>
              <a:t>NSTEMI -Angina at rest + </a:t>
            </a:r>
            <a:r>
              <a:rPr lang="en-US" dirty="0" err="1" smtClean="0"/>
              <a:t>Postive</a:t>
            </a:r>
            <a:r>
              <a:rPr lang="en-US" dirty="0" smtClean="0"/>
              <a:t> biomarker</a:t>
            </a:r>
          </a:p>
          <a:p>
            <a:pPr>
              <a:buNone/>
            </a:pPr>
            <a:r>
              <a:rPr lang="en-US" dirty="0" smtClean="0"/>
              <a:t>                   -ECG- STD,T inv, No ST elevation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STEMI  - ST elevation in &gt; 2 </a:t>
            </a:r>
            <a:r>
              <a:rPr lang="en-US" dirty="0" err="1" smtClean="0"/>
              <a:t>contiguos</a:t>
            </a:r>
            <a:r>
              <a:rPr lang="en-US" dirty="0" smtClean="0"/>
              <a:t> leads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RAO CRANIAL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RAO-cranial projection (0-10° RAO and 25-40° cranial) – </a:t>
            </a:r>
          </a:p>
          <a:p>
            <a:r>
              <a:rPr lang="en-US" dirty="0" smtClean="0"/>
              <a:t>mid &amp; distal LAD, with  origins of the </a:t>
            </a:r>
            <a:r>
              <a:rPr lang="en-US" dirty="0" err="1" smtClean="0"/>
              <a:t>septal</a:t>
            </a:r>
            <a:r>
              <a:rPr lang="en-US" dirty="0" smtClean="0"/>
              <a:t> and diagonal branches </a:t>
            </a:r>
          </a:p>
          <a:p>
            <a:r>
              <a:rPr lang="en-US" dirty="0" smtClean="0"/>
              <a:t> distal RCA or distal LCX.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RAO CRANIAL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629569"/>
            <a:ext cx="44958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RAO CRANIAL -RCA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542" y="1600200"/>
            <a:ext cx="64949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CRANIAL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369"/>
            <a:ext cx="4561268" cy="52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LAO CRANIAL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cag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791494"/>
            <a:ext cx="64770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CAUDAL(SPIDER VIEW)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029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LAO - CRANIAL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 LAO CRANIAL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0" t="6666" r="2941" b="7364"/>
          <a:stretch/>
        </p:blipFill>
        <p:spPr bwMode="auto">
          <a:xfrm>
            <a:off x="457200" y="1524000"/>
            <a:ext cx="80010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248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(50 to 60 degrees) LAO and angulated cranial (20 to 40 degrees) skews.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Left coronary artery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400" dirty="0" smtClean="0"/>
              <a:t>1.</a:t>
            </a:r>
            <a:r>
              <a:rPr lang="en-US" sz="2400" b="1" dirty="0" smtClean="0"/>
              <a:t>RAO-caudal</a:t>
            </a:r>
            <a:r>
              <a:rPr lang="en-US" sz="2400" dirty="0" smtClean="0"/>
              <a:t>    - left main, proximal LAD and proximal circumflex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400" dirty="0" smtClean="0"/>
              <a:t>2</a:t>
            </a:r>
            <a:r>
              <a:rPr lang="en-US" sz="2400" b="1" dirty="0" smtClean="0"/>
              <a:t>.RAO-cranial</a:t>
            </a:r>
            <a:r>
              <a:rPr lang="en-US" sz="2400" dirty="0" smtClean="0"/>
              <a:t>     - mid and distal LAD without overlap of </a:t>
            </a:r>
            <a:r>
              <a:rPr lang="en-US" sz="2400" dirty="0" err="1" smtClean="0"/>
              <a:t>septal</a:t>
            </a:r>
            <a:r>
              <a:rPr lang="en-US" sz="2400" dirty="0" smtClean="0"/>
              <a:t> or diagonal branches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400" dirty="0" smtClean="0"/>
              <a:t>3.</a:t>
            </a:r>
            <a:r>
              <a:rPr lang="en-US" sz="2400" b="1" dirty="0" smtClean="0"/>
              <a:t>LAO-cranial</a:t>
            </a:r>
            <a:r>
              <a:rPr lang="en-US" sz="2400" dirty="0" smtClean="0"/>
              <a:t>    - mid and distal LAD in an orthogonal projection.</a:t>
            </a:r>
          </a:p>
          <a:p>
            <a:pPr marL="514350" indent="-514350" algn="just">
              <a:lnSpc>
                <a:spcPct val="170000"/>
              </a:lnSpc>
              <a:buNone/>
            </a:pPr>
            <a:r>
              <a:rPr lang="en-US" sz="2400" dirty="0" smtClean="0"/>
              <a:t>4</a:t>
            </a:r>
            <a:r>
              <a:rPr lang="en-US" sz="2400" b="1" dirty="0" smtClean="0"/>
              <a:t>.LAO-caudal </a:t>
            </a:r>
            <a:r>
              <a:rPr lang="en-US" sz="2400" dirty="0" smtClean="0"/>
              <a:t>      - left main , proximal circumflex &amp; LAD.</a:t>
            </a:r>
          </a:p>
          <a:p>
            <a:pPr marL="514350" indent="-514350" algn="just">
              <a:lnSpc>
                <a:spcPct val="170000"/>
              </a:lnSpc>
              <a:buNone/>
            </a:pPr>
            <a:r>
              <a:rPr lang="en-US" sz="2400" b="1" dirty="0" smtClean="0"/>
              <a:t>5.AP Caudal   &amp; cranial       </a:t>
            </a:r>
            <a:r>
              <a:rPr lang="en-US" sz="2400" dirty="0" smtClean="0"/>
              <a:t>- LMCA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1.STEMI</a:t>
            </a:r>
          </a:p>
          <a:p>
            <a:pPr>
              <a:buNone/>
            </a:pPr>
            <a:r>
              <a:rPr lang="en-US" dirty="0" smtClean="0"/>
              <a:t>2.NSTEMI - High risk </a:t>
            </a:r>
          </a:p>
          <a:p>
            <a:pPr>
              <a:buNone/>
            </a:pPr>
            <a:r>
              <a:rPr lang="en-US" dirty="0" smtClean="0"/>
              <a:t>3.Unstable angina -High risk </a:t>
            </a:r>
          </a:p>
          <a:p>
            <a:pPr>
              <a:buNone/>
            </a:pPr>
            <a:r>
              <a:rPr lang="en-US" dirty="0" smtClean="0"/>
              <a:t>4.Stable angina -refractory </a:t>
            </a:r>
            <a:r>
              <a:rPr lang="en-US" dirty="0" err="1" smtClean="0"/>
              <a:t>angina,positive</a:t>
            </a:r>
            <a:r>
              <a:rPr lang="en-US" dirty="0" smtClean="0"/>
              <a:t> for inducible ischemia on stress test</a:t>
            </a:r>
          </a:p>
          <a:p>
            <a:pPr>
              <a:buNone/>
            </a:pPr>
            <a:r>
              <a:rPr lang="en-US" dirty="0" smtClean="0"/>
              <a:t>5.Valvular heart disease undergoing other cardiac surgery</a:t>
            </a:r>
          </a:p>
          <a:p>
            <a:pPr>
              <a:buNone/>
            </a:pPr>
            <a:r>
              <a:rPr lang="en-US" dirty="0" smtClean="0"/>
              <a:t>6.Suspected coronary artery anomalies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In the LAO projection - appears like a letter C &amp; in RAO position- like a letter L.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To check the correct alignment of the catheter with the </a:t>
            </a:r>
            <a:r>
              <a:rPr lang="en-US" dirty="0" err="1" smtClean="0"/>
              <a:t>ostial</a:t>
            </a:r>
            <a:r>
              <a:rPr lang="en-US" dirty="0" smtClean="0"/>
              <a:t> RCA, the best view is the RAO-shallow cranial projection.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CORONARY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1. LAO 60               -    Proximal and mid RCA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2. LAO cranial         -   Distal RCA and its PDA &amp; PLV branches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3. RAO-cranial         -   PDA &amp; PLV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4. Lateral                  -    Mid-RCA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TO DIFFERENTIATE SEPTAL &amp; DIAGONAL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DIAGONALS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01925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The diagonals would be in the left of the screen 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Diagonals move (buckle) during systole.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Branches at 45 degree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       SEPTALS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24384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 smtClean="0"/>
              <a:t>Septals</a:t>
            </a:r>
            <a:r>
              <a:rPr lang="en-US" sz="2000" dirty="0" smtClean="0"/>
              <a:t> - the right of the LAD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err="1" smtClean="0"/>
              <a:t>Septals</a:t>
            </a:r>
            <a:r>
              <a:rPr lang="en-US" sz="2000" dirty="0" smtClean="0"/>
              <a:t> are straighter and move very little with ventricular contraction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Branches at 90 degree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49530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**</a:t>
            </a:r>
            <a:r>
              <a:rPr lang="en-US" sz="2800" b="1" dirty="0" smtClean="0"/>
              <a:t>Exposure of the high diagonal  - </a:t>
            </a:r>
            <a:r>
              <a:rPr lang="en-US" sz="2800" dirty="0" smtClean="0"/>
              <a:t>a good spider view with steep caudal </a:t>
            </a:r>
            <a:r>
              <a:rPr lang="en-US" sz="2800" dirty="0" err="1" smtClean="0"/>
              <a:t>angulation</a:t>
            </a:r>
            <a:r>
              <a:rPr lang="en-US" sz="2800" dirty="0" smtClean="0"/>
              <a:t> is most likely the best view to expose a high diagonal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Autofit/>
          </a:bodyPr>
          <a:lstStyle/>
          <a:p>
            <a:r>
              <a:rPr lang="en-US" sz="6600" dirty="0" smtClean="0"/>
              <a:t>LESION QUANTIFICATION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/>
              <a:t>CAD is defined as a &gt; 50% diameter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in one or more of these vessels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/>
              <a:t>Subcritical </a:t>
            </a:r>
            <a:r>
              <a:rPr lang="en-US" sz="2400" dirty="0" err="1" smtClean="0"/>
              <a:t>stenoses</a:t>
            </a:r>
            <a:r>
              <a:rPr lang="en-US" sz="2400" dirty="0" smtClean="0"/>
              <a:t>  &lt; 50%  </a:t>
            </a:r>
            <a:r>
              <a:rPr lang="en-US" sz="2400" dirty="0" err="1" smtClean="0"/>
              <a:t>nonobstructive</a:t>
            </a:r>
            <a:r>
              <a:rPr lang="en-US" sz="2400" dirty="0" smtClean="0"/>
              <a:t> CAD.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/>
              <a:t>Obstructive CAD is classified as one-, two-, or three-vessel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ystem1\Pictures\coronary-lesion-assessment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Eccentricity-Typ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60832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raphic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0"/>
            <a:ext cx="4495800" cy="3429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Contraindications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068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smtClean="0"/>
              <a:t>Active  infection 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 smtClean="0"/>
              <a:t>Coagulopathy</a:t>
            </a:r>
            <a:r>
              <a:rPr lang="en-US" sz="2800" dirty="0" smtClean="0"/>
              <a:t> (Increased </a:t>
            </a:r>
            <a:r>
              <a:rPr lang="en-US" sz="2800" dirty="0" err="1" smtClean="0"/>
              <a:t>INR,Abnormal</a:t>
            </a:r>
            <a:r>
              <a:rPr lang="en-US" sz="2800" dirty="0" smtClean="0"/>
              <a:t> BT,CT)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Severe anemia(hemoglobin &lt;8 mg/dl) 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Severe electrolyte imbalance 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Active GI 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ystem1\Pictures\coronary-lesion-assessment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ystem1\Pictures\coronary-lesion-assessment-13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6028318" cy="368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LESION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u="sng" dirty="0" smtClean="0"/>
              <a:t>Tandem</a:t>
            </a:r>
            <a:r>
              <a:rPr lang="en-US" dirty="0" smtClean="0"/>
              <a:t>  - two lesions located within one balloon length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u="sng" dirty="0" smtClean="0"/>
              <a:t>Sequential</a:t>
            </a:r>
            <a:r>
              <a:rPr lang="en-US" dirty="0" smtClean="0"/>
              <a:t> - two lesions located at a distance longer than the balloon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TORTUOSITY AND 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PROXIMAL VESSEL TORTOUSITY</a:t>
            </a:r>
          </a:p>
          <a:p>
            <a:pPr>
              <a:buNone/>
            </a:pPr>
            <a:r>
              <a:rPr lang="en-US" dirty="0" smtClean="0"/>
              <a:t>       • Number of &gt;75º bends to reach the lesion</a:t>
            </a:r>
          </a:p>
          <a:p>
            <a:pPr>
              <a:buNone/>
            </a:pPr>
            <a:r>
              <a:rPr lang="en-US" dirty="0" smtClean="0"/>
              <a:t>                  - None</a:t>
            </a:r>
          </a:p>
          <a:p>
            <a:pPr>
              <a:buNone/>
            </a:pPr>
            <a:r>
              <a:rPr lang="en-US" dirty="0" smtClean="0"/>
              <a:t>                  - Mild - one bends</a:t>
            </a:r>
          </a:p>
          <a:p>
            <a:pPr>
              <a:buNone/>
            </a:pPr>
            <a:r>
              <a:rPr lang="en-US" dirty="0" smtClean="0"/>
              <a:t>                  - Moderate - two bends</a:t>
            </a:r>
          </a:p>
          <a:p>
            <a:pPr>
              <a:buNone/>
            </a:pPr>
            <a:r>
              <a:rPr lang="en-US" dirty="0" smtClean="0"/>
              <a:t>                  - Severe - ≥ three bends</a:t>
            </a:r>
          </a:p>
          <a:p>
            <a:r>
              <a:rPr lang="en-US" dirty="0" smtClean="0"/>
              <a:t>LESION ANGULATION</a:t>
            </a:r>
          </a:p>
          <a:p>
            <a:pPr>
              <a:buNone/>
            </a:pPr>
            <a:r>
              <a:rPr lang="en-US" dirty="0" smtClean="0"/>
              <a:t>                  - None/Mild - lesion located on a straight segment or a bend &lt;45º</a:t>
            </a:r>
          </a:p>
          <a:p>
            <a:pPr>
              <a:buNone/>
            </a:pPr>
            <a:r>
              <a:rPr lang="en-US" dirty="0" smtClean="0"/>
              <a:t>                  - Moderate; 45º~90º bend</a:t>
            </a:r>
          </a:p>
          <a:p>
            <a:pPr>
              <a:buNone/>
            </a:pPr>
            <a:r>
              <a:rPr lang="en-US" dirty="0" smtClean="0"/>
              <a:t>                  - Severe; bend &gt;90º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CALCIFICATIONS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None</a:t>
            </a:r>
          </a:p>
          <a:p>
            <a:r>
              <a:rPr lang="en-US" u="sng" dirty="0" smtClean="0"/>
              <a:t>Mild</a:t>
            </a:r>
            <a:r>
              <a:rPr lang="en-US" dirty="0" smtClean="0"/>
              <a:t> - densities noted only after contrast injection</a:t>
            </a:r>
          </a:p>
          <a:p>
            <a:r>
              <a:rPr lang="en-US" u="sng" dirty="0" smtClean="0"/>
              <a:t>Moderate</a:t>
            </a:r>
            <a:r>
              <a:rPr lang="en-US" dirty="0" smtClean="0"/>
              <a:t> - densities noted only with cardiac motion prior to contrast injection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Severe</a:t>
            </a:r>
            <a:r>
              <a:rPr lang="en-US" dirty="0" smtClean="0"/>
              <a:t> -</a:t>
            </a:r>
            <a:r>
              <a:rPr lang="en-US" dirty="0" err="1" smtClean="0"/>
              <a:t>radiopacities</a:t>
            </a:r>
            <a:r>
              <a:rPr lang="en-US" dirty="0" smtClean="0"/>
              <a:t> noted without cardiac motion prior to contrast injection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OSTIAL LESION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Origin of the lesion ≤ 3mm of the vessel origin</a:t>
            </a:r>
          </a:p>
          <a:p>
            <a:pPr>
              <a:buNone/>
            </a:pPr>
            <a:r>
              <a:rPr lang="en-US" dirty="0" smtClean="0"/>
              <a:t>          - </a:t>
            </a:r>
            <a:r>
              <a:rPr lang="en-US" dirty="0" err="1" smtClean="0"/>
              <a:t>Aorto-ostial</a:t>
            </a:r>
            <a:r>
              <a:rPr lang="en-US" dirty="0" smtClean="0"/>
              <a:t> - </a:t>
            </a:r>
            <a:r>
              <a:rPr lang="en-US" altLang="ko-KR" dirty="0" smtClean="0"/>
              <a:t>(</a:t>
            </a:r>
            <a:r>
              <a:rPr lang="en-US" dirty="0" smtClean="0"/>
              <a:t>LMCA, </a:t>
            </a:r>
            <a:r>
              <a:rPr lang="en-US" dirty="0" err="1" smtClean="0"/>
              <a:t>Prox</a:t>
            </a:r>
            <a:r>
              <a:rPr lang="en-US" dirty="0" smtClean="0"/>
              <a:t> RCA)</a:t>
            </a:r>
          </a:p>
          <a:p>
            <a:pPr>
              <a:buNone/>
            </a:pPr>
            <a:r>
              <a:rPr lang="en-US" dirty="0" smtClean="0"/>
              <a:t>          - Branch-</a:t>
            </a:r>
            <a:r>
              <a:rPr lang="en-US" dirty="0" err="1" smtClean="0"/>
              <a:t>ostial</a:t>
            </a:r>
            <a:r>
              <a:rPr lang="en-US" dirty="0" smtClean="0"/>
              <a:t> - major </a:t>
            </a:r>
            <a:r>
              <a:rPr lang="en-US" dirty="0" err="1" smtClean="0"/>
              <a:t>epicardial</a:t>
            </a:r>
            <a:r>
              <a:rPr lang="en-US" dirty="0" smtClean="0"/>
              <a:t> artery</a:t>
            </a:r>
            <a:endParaRPr lang="ko-KR" altLang="en-US" dirty="0" smtClean="0"/>
          </a:p>
          <a:p>
            <a:pPr>
              <a:buNone/>
            </a:pPr>
            <a:r>
              <a:rPr lang="en-US" dirty="0" smtClean="0"/>
              <a:t>                           LAD &amp; </a:t>
            </a:r>
            <a:r>
              <a:rPr lang="en-US" dirty="0" err="1" smtClean="0"/>
              <a:t>LCx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OM </a:t>
            </a:r>
            <a:r>
              <a:rPr lang="en-US" dirty="0" err="1" smtClean="0"/>
              <a:t>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PDA and PL </a:t>
            </a:r>
            <a:r>
              <a:rPr lang="en-US" dirty="0" err="1" smtClean="0"/>
              <a:t>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cag\TIMI 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5083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SYNTAX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Each lesion is assigned a numerical number and then sum of all lesions score for a patient is calculated to come up with  the final numerical SYNTAX score</a:t>
            </a:r>
          </a:p>
          <a:p>
            <a:endParaRPr lang="en-US" dirty="0" smtClean="0"/>
          </a:p>
          <a:p>
            <a:pPr marL="457200" indent="-457200"/>
            <a:r>
              <a:rPr lang="en-US" b="1" dirty="0" smtClean="0"/>
              <a:t>Patients are divided in 3 groups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Low &lt;22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Intermediate 23-32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High &gt;32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smtClean="0"/>
              <a:t>Acute aortic valve </a:t>
            </a:r>
            <a:r>
              <a:rPr lang="en-US" sz="2800" dirty="0" err="1" smtClean="0"/>
              <a:t>endocarditis</a:t>
            </a:r>
            <a:endParaRPr lang="en-US" sz="2800" dirty="0" smtClean="0"/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Acute renal failure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Known contrast allergy or history of anaphylaxis to contrast agents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Known radiation sensitivity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/>
              <a:t>Caution - </a:t>
            </a:r>
            <a:r>
              <a:rPr lang="en-US" sz="2800" dirty="0" err="1" smtClean="0"/>
              <a:t>Pregnany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MYOCARDIAL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Myocardial Bridges - coronary arteries occasionally dip below the </a:t>
            </a:r>
            <a:r>
              <a:rPr lang="en-US" dirty="0" err="1" smtClean="0"/>
              <a:t>epicardial</a:t>
            </a:r>
            <a:r>
              <a:rPr lang="en-US" dirty="0" smtClean="0"/>
              <a:t> surface under small strips of myocardium.</a:t>
            </a:r>
          </a:p>
          <a:p>
            <a:r>
              <a:rPr lang="en-US" dirty="0" smtClean="0"/>
              <a:t>During systole, the segment of the artery surrounded by myocardium is narrowed and appears as a localized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Most common in LAD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30480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30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2309</Words>
  <Application>Microsoft Office PowerPoint</Application>
  <PresentationFormat>On-screen Show (4:3)</PresentationFormat>
  <Paragraphs>377</Paragraphs>
  <Slides>92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Slide 1</vt:lpstr>
      <vt:lpstr>OUTLINE OF THE TOPIC</vt:lpstr>
      <vt:lpstr>HISTORY</vt:lpstr>
      <vt:lpstr>Slide 4</vt:lpstr>
      <vt:lpstr>Coronary angiogram</vt:lpstr>
      <vt:lpstr>Types of coronary artery disease</vt:lpstr>
      <vt:lpstr>Indications</vt:lpstr>
      <vt:lpstr>Contraindications</vt:lpstr>
      <vt:lpstr>Slide 9</vt:lpstr>
      <vt:lpstr>Complications</vt:lpstr>
      <vt:lpstr>Consent</vt:lpstr>
      <vt:lpstr>A thorough history</vt:lpstr>
      <vt:lpstr>Patient preparation</vt:lpstr>
      <vt:lpstr>During procedure</vt:lpstr>
      <vt:lpstr>CORONARY CATHETERS</vt:lpstr>
      <vt:lpstr> CHARACTERISTICS OF AN IDEAL CATHETER</vt:lpstr>
      <vt:lpstr>Slide 17</vt:lpstr>
      <vt:lpstr>Slide 18</vt:lpstr>
      <vt:lpstr>Slide 19</vt:lpstr>
      <vt:lpstr>SIZE MEASUREMENT</vt:lpstr>
      <vt:lpstr>CATHETER MATERIALS</vt:lpstr>
      <vt:lpstr>Commonly used catheters</vt:lpstr>
      <vt:lpstr>JUDKINS</vt:lpstr>
      <vt:lpstr>AMPLATZ</vt:lpstr>
      <vt:lpstr>Slide 25</vt:lpstr>
      <vt:lpstr> MULTIPURPOSE CATHETER </vt:lpstr>
      <vt:lpstr>Slide 27</vt:lpstr>
      <vt:lpstr>BYPASS CATHETERS</vt:lpstr>
      <vt:lpstr>Internal mammary catheter</vt:lpstr>
      <vt:lpstr>ACCESS SITE  </vt:lpstr>
      <vt:lpstr>ADVANCING THE GUIDEWIRE</vt:lpstr>
      <vt:lpstr>RADIAL APPROACH</vt:lpstr>
      <vt:lpstr>Insertion and Flushing of the Coronary Catheter</vt:lpstr>
      <vt:lpstr>Damping and Ventricularization of the Pressure Waveform</vt:lpstr>
      <vt:lpstr>Slide 35</vt:lpstr>
      <vt:lpstr>Cannulation of the Left Coronary Ostium</vt:lpstr>
      <vt:lpstr>Cannulation of the Right Coronary Ostium</vt:lpstr>
      <vt:lpstr> Saphenous Vein and Arterial Grafts</vt:lpstr>
      <vt:lpstr>INJECTION TECHNIQUE</vt:lpstr>
      <vt:lpstr>Slide 40</vt:lpstr>
      <vt:lpstr>RCA Branches</vt:lpstr>
      <vt:lpstr>Slide 42</vt:lpstr>
      <vt:lpstr>SURGICAL SEGMENTS OF LAD</vt:lpstr>
      <vt:lpstr>ANGIOGRAPHIC CLASSIFICATION OF LAD</vt:lpstr>
      <vt:lpstr>SURGICAL SEGMENTS OF RCA</vt:lpstr>
      <vt:lpstr>LCX</vt:lpstr>
      <vt:lpstr>CORONARY DOMINANCE</vt:lpstr>
      <vt:lpstr>ANGIOGRAPHIC VIEWS</vt:lpstr>
      <vt:lpstr>TWO TERMS</vt:lpstr>
      <vt:lpstr>Slide 50</vt:lpstr>
      <vt:lpstr>RIGHT AND LEFT</vt:lpstr>
      <vt:lpstr>CAUDAL AND CRANIAL</vt:lpstr>
      <vt:lpstr>LAO CRANIAL</vt:lpstr>
      <vt:lpstr>Atrioventricular and Interventricular Planes</vt:lpstr>
      <vt:lpstr>Slide 55</vt:lpstr>
      <vt:lpstr>RAO views</vt:lpstr>
      <vt:lpstr>Slide 57</vt:lpstr>
      <vt:lpstr>Slide 58</vt:lpstr>
      <vt:lpstr>RAO/Caudal </vt:lpstr>
      <vt:lpstr>RAO CRANIAL</vt:lpstr>
      <vt:lpstr>RAO CRANIAL</vt:lpstr>
      <vt:lpstr>RAO CRANIAL -RCA</vt:lpstr>
      <vt:lpstr>LAO CRANIAL</vt:lpstr>
      <vt:lpstr>SHALLOW LAO CRANIAL</vt:lpstr>
      <vt:lpstr>Slide 65</vt:lpstr>
      <vt:lpstr>LAO CAUDAL(SPIDER VIEW)</vt:lpstr>
      <vt:lpstr>LAO - CRANIAL</vt:lpstr>
      <vt:lpstr>STEEP LAO CRANIAL</vt:lpstr>
      <vt:lpstr>Left coronary artery </vt:lpstr>
      <vt:lpstr>RCA</vt:lpstr>
      <vt:lpstr>RIGHT CORONARY ARTERY</vt:lpstr>
      <vt:lpstr>Slide 72</vt:lpstr>
      <vt:lpstr>HOW TO DIFFERENTIATE SEPTAL &amp; DIAGONAL</vt:lpstr>
      <vt:lpstr>LESION QUANTIFICATION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LESION ARRANGEMENT</vt:lpstr>
      <vt:lpstr>TORTUOSITY AND ANGULATION</vt:lpstr>
      <vt:lpstr> CALCIFICATIONS </vt:lpstr>
      <vt:lpstr> OSTIAL LESION </vt:lpstr>
      <vt:lpstr>Slide 87</vt:lpstr>
      <vt:lpstr>Slide 88</vt:lpstr>
      <vt:lpstr>SYNTAX SCORE</vt:lpstr>
      <vt:lpstr>MYOCARDIAL BRIDGE</vt:lpstr>
      <vt:lpstr>Slide 91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system1</dc:creator>
  <cp:lastModifiedBy>User</cp:lastModifiedBy>
  <cp:revision>440</cp:revision>
  <dcterms:created xsi:type="dcterms:W3CDTF">2020-03-12T07:48:53Z</dcterms:created>
  <dcterms:modified xsi:type="dcterms:W3CDTF">2020-06-24T23:56:15Z</dcterms:modified>
</cp:coreProperties>
</file>