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95"/>
  </p:notesMasterIdLst>
  <p:sldIdLst>
    <p:sldId id="256" r:id="rId2"/>
    <p:sldId id="257" r:id="rId3"/>
    <p:sldId id="316" r:id="rId4"/>
    <p:sldId id="317" r:id="rId5"/>
    <p:sldId id="349" r:id="rId6"/>
    <p:sldId id="258" r:id="rId7"/>
    <p:sldId id="414" r:id="rId8"/>
    <p:sldId id="321" r:id="rId9"/>
    <p:sldId id="347" r:id="rId10"/>
    <p:sldId id="259" r:id="rId11"/>
    <p:sldId id="266" r:id="rId12"/>
    <p:sldId id="268" r:id="rId13"/>
    <p:sldId id="319" r:id="rId14"/>
    <p:sldId id="260" r:id="rId15"/>
    <p:sldId id="273" r:id="rId16"/>
    <p:sldId id="261" r:id="rId17"/>
    <p:sldId id="351" r:id="rId18"/>
    <p:sldId id="263" r:id="rId19"/>
    <p:sldId id="264" r:id="rId20"/>
    <p:sldId id="353" r:id="rId21"/>
    <p:sldId id="412" r:id="rId22"/>
    <p:sldId id="283" r:id="rId23"/>
    <p:sldId id="267" r:id="rId24"/>
    <p:sldId id="322" r:id="rId25"/>
    <p:sldId id="269" r:id="rId26"/>
    <p:sldId id="381" r:id="rId27"/>
    <p:sldId id="362" r:id="rId28"/>
    <p:sldId id="379" r:id="rId29"/>
    <p:sldId id="369" r:id="rId30"/>
    <p:sldId id="290" r:id="rId31"/>
    <p:sldId id="380" r:id="rId32"/>
    <p:sldId id="325" r:id="rId33"/>
    <p:sldId id="326" r:id="rId34"/>
    <p:sldId id="382" r:id="rId35"/>
    <p:sldId id="383" r:id="rId36"/>
    <p:sldId id="328" r:id="rId37"/>
    <p:sldId id="384" r:id="rId38"/>
    <p:sldId id="416" r:id="rId39"/>
    <p:sldId id="330" r:id="rId40"/>
    <p:sldId id="385" r:id="rId41"/>
    <p:sldId id="275" r:id="rId42"/>
    <p:sldId id="297" r:id="rId43"/>
    <p:sldId id="296" r:id="rId44"/>
    <p:sldId id="411" r:id="rId45"/>
    <p:sldId id="386" r:id="rId46"/>
    <p:sldId id="387" r:id="rId47"/>
    <p:sldId id="276" r:id="rId48"/>
    <p:sldId id="285" r:id="rId49"/>
    <p:sldId id="298" r:id="rId50"/>
    <p:sldId id="388" r:id="rId51"/>
    <p:sldId id="390" r:id="rId52"/>
    <p:sldId id="389" r:id="rId53"/>
    <p:sldId id="392" r:id="rId54"/>
    <p:sldId id="277" r:id="rId55"/>
    <p:sldId id="293" r:id="rId56"/>
    <p:sldId id="291" r:id="rId57"/>
    <p:sldId id="393" r:id="rId58"/>
    <p:sldId id="417" r:id="rId59"/>
    <p:sldId id="394" r:id="rId60"/>
    <p:sldId id="339" r:id="rId61"/>
    <p:sldId id="401" r:id="rId62"/>
    <p:sldId id="396" r:id="rId63"/>
    <p:sldId id="397" r:id="rId64"/>
    <p:sldId id="398" r:id="rId65"/>
    <p:sldId id="418" r:id="rId66"/>
    <p:sldId id="338" r:id="rId67"/>
    <p:sldId id="413" r:id="rId68"/>
    <p:sldId id="391" r:id="rId69"/>
    <p:sldId id="395" r:id="rId70"/>
    <p:sldId id="278" r:id="rId71"/>
    <p:sldId id="399" r:id="rId72"/>
    <p:sldId id="400" r:id="rId73"/>
    <p:sldId id="409" r:id="rId74"/>
    <p:sldId id="402" r:id="rId75"/>
    <p:sldId id="419" r:id="rId76"/>
    <p:sldId id="420" r:id="rId77"/>
    <p:sldId id="299" r:id="rId78"/>
    <p:sldId id="405" r:id="rId79"/>
    <p:sldId id="340" r:id="rId80"/>
    <p:sldId id="404" r:id="rId81"/>
    <p:sldId id="331" r:id="rId82"/>
    <p:sldId id="341" r:id="rId83"/>
    <p:sldId id="342" r:id="rId84"/>
    <p:sldId id="343" r:id="rId85"/>
    <p:sldId id="344" r:id="rId86"/>
    <p:sldId id="345" r:id="rId87"/>
    <p:sldId id="403" r:id="rId88"/>
    <p:sldId id="415" r:id="rId89"/>
    <p:sldId id="408" r:id="rId90"/>
    <p:sldId id="358" r:id="rId91"/>
    <p:sldId id="406" r:id="rId92"/>
    <p:sldId id="407" r:id="rId93"/>
    <p:sldId id="289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una bm" initials="mb" lastIdx="1" clrIdx="0">
    <p:extLst>
      <p:ext uri="{19B8F6BF-5375-455C-9EA6-DF929625EA0E}">
        <p15:presenceInfo xmlns:p15="http://schemas.microsoft.com/office/powerpoint/2012/main" userId="d647a2da6a41a3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1" autoAdjust="0"/>
    <p:restoredTop sz="94660"/>
  </p:normalViewPr>
  <p:slideViewPr>
    <p:cSldViewPr snapToGrid="0">
      <p:cViewPr>
        <p:scale>
          <a:sx n="50" d="100"/>
          <a:sy n="50" d="100"/>
        </p:scale>
        <p:origin x="-1590" y="-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6" Type="http://schemas.openxmlformats.org/officeDocument/2006/relationships/slide" Target="slides/slide75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97" Type="http://schemas.openxmlformats.org/officeDocument/2006/relationships/presProps" Target="presProps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87" Type="http://schemas.openxmlformats.org/officeDocument/2006/relationships/slide" Target="slides/slide86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90" Type="http://schemas.openxmlformats.org/officeDocument/2006/relationships/slide" Target="slides/slide89.xml" /><Relationship Id="rId95" Type="http://schemas.openxmlformats.org/officeDocument/2006/relationships/notesMaster" Target="notesMasters/notesMaster1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100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93" Type="http://schemas.openxmlformats.org/officeDocument/2006/relationships/slide" Target="slides/slide92.xml" /><Relationship Id="rId98" Type="http://schemas.openxmlformats.org/officeDocument/2006/relationships/viewProps" Target="viewProps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91" Type="http://schemas.openxmlformats.org/officeDocument/2006/relationships/slide" Target="slides/slide90.xml" /><Relationship Id="rId96" Type="http://schemas.openxmlformats.org/officeDocument/2006/relationships/commentAuthors" Target="commentAuthor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3T14:13:52.239" idx="1">
    <p:pos x="7680" y="4022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19D30-00EF-4EE7-97E7-3003B76527D4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8FF218DE-0821-4614-B122-2A413931F467}">
      <dgm:prSet phldrT="[Text]" custT="1"/>
      <dgm:spPr/>
      <dgm:t>
        <a:bodyPr/>
        <a:lstStyle/>
        <a:p>
          <a:r>
            <a:rPr lang="en-US" sz="2000" dirty="0">
              <a:latin typeface="Aharoni" pitchFamily="2" charset="-79"/>
              <a:cs typeface="Aharoni" pitchFamily="2" charset="-79"/>
            </a:rPr>
            <a:t>Angina occurring at rest and prolonged, usually greater than </a:t>
          </a:r>
          <a:r>
            <a:rPr lang="en-US" sz="1600" dirty="0">
              <a:latin typeface="Arial Black" pitchFamily="34" charset="0"/>
              <a:cs typeface="Aharoni" pitchFamily="2" charset="-79"/>
            </a:rPr>
            <a:t>20</a:t>
          </a:r>
          <a:r>
            <a:rPr lang="en-US" sz="2000" dirty="0">
              <a:latin typeface="Aharoni" pitchFamily="2" charset="-79"/>
              <a:cs typeface="Aharoni" pitchFamily="2" charset="-79"/>
            </a:rPr>
            <a:t> mins.</a:t>
          </a:r>
          <a:endParaRPr lang="en-IN" sz="2000" dirty="0">
            <a:latin typeface="Aharoni" pitchFamily="2" charset="-79"/>
            <a:cs typeface="Aharoni" pitchFamily="2" charset="-79"/>
          </a:endParaRPr>
        </a:p>
      </dgm:t>
    </dgm:pt>
    <dgm:pt modelId="{F77F0019-1F75-4B0F-938F-D5CDE80EFB00}" type="parTrans" cxnId="{F9E4A74F-5FE5-48C6-AE48-55E4C31A355C}">
      <dgm:prSet/>
      <dgm:spPr/>
      <dgm:t>
        <a:bodyPr/>
        <a:lstStyle/>
        <a:p>
          <a:endParaRPr lang="en-IN"/>
        </a:p>
      </dgm:t>
    </dgm:pt>
    <dgm:pt modelId="{59C9CFE1-8F3F-47CE-82C2-E3CADB1E5917}" type="sibTrans" cxnId="{F9E4A74F-5FE5-48C6-AE48-55E4C31A355C}">
      <dgm:prSet/>
      <dgm:spPr/>
      <dgm:t>
        <a:bodyPr/>
        <a:lstStyle/>
        <a:p>
          <a:endParaRPr lang="en-IN"/>
        </a:p>
      </dgm:t>
    </dgm:pt>
    <dgm:pt modelId="{CABA538E-FA8B-4044-8269-FBBBF878DA04}">
      <dgm:prSet phldrT="[Text]" custT="1"/>
      <dgm:spPr/>
      <dgm:t>
        <a:bodyPr/>
        <a:lstStyle/>
        <a:p>
          <a:r>
            <a:rPr lang="en-US" sz="2000" dirty="0">
              <a:latin typeface="Aharoni" pitchFamily="2" charset="-79"/>
              <a:cs typeface="Aharoni" pitchFamily="2" charset="-79"/>
            </a:rPr>
            <a:t>New onset (less than </a:t>
          </a:r>
          <a:r>
            <a:rPr lang="en-US" sz="1600" dirty="0">
              <a:latin typeface="Arial Black" pitchFamily="34" charset="0"/>
              <a:cs typeface="Aharoni" pitchFamily="2" charset="-79"/>
            </a:rPr>
            <a:t>2</a:t>
          </a:r>
          <a:r>
            <a:rPr lang="en-US" sz="2000" dirty="0">
              <a:latin typeface="Aharoni" pitchFamily="2" charset="-79"/>
              <a:cs typeface="Aharoni" pitchFamily="2" charset="-79"/>
            </a:rPr>
            <a:t> months) angina of at least CCS class III severity</a:t>
          </a:r>
          <a:endParaRPr lang="en-IN" sz="2000" dirty="0">
            <a:latin typeface="Aharoni" pitchFamily="2" charset="-79"/>
            <a:cs typeface="Aharoni" pitchFamily="2" charset="-79"/>
          </a:endParaRPr>
        </a:p>
      </dgm:t>
    </dgm:pt>
    <dgm:pt modelId="{76749506-6925-4859-9B33-0BD5653BAC74}" type="parTrans" cxnId="{E5127465-98FD-4E56-8579-7E8F3CC14693}">
      <dgm:prSet/>
      <dgm:spPr/>
      <dgm:t>
        <a:bodyPr/>
        <a:lstStyle/>
        <a:p>
          <a:endParaRPr lang="en-IN"/>
        </a:p>
      </dgm:t>
    </dgm:pt>
    <dgm:pt modelId="{246EC1F8-6749-4FCD-96FD-E9EAD11D6239}" type="sibTrans" cxnId="{E5127465-98FD-4E56-8579-7E8F3CC14693}">
      <dgm:prSet/>
      <dgm:spPr/>
      <dgm:t>
        <a:bodyPr/>
        <a:lstStyle/>
        <a:p>
          <a:endParaRPr lang="en-IN"/>
        </a:p>
      </dgm:t>
    </dgm:pt>
    <dgm:pt modelId="{39640199-FEC2-4BCA-A27B-DFD986106DFF}">
      <dgm:prSet phldrT="[Text]" custT="1"/>
      <dgm:spPr/>
      <dgm:t>
        <a:bodyPr/>
        <a:lstStyle/>
        <a:p>
          <a:r>
            <a:rPr lang="en-US" sz="2000" dirty="0">
              <a:latin typeface="Aharoni" pitchFamily="2" charset="-79"/>
              <a:cs typeface="Aharoni" pitchFamily="2" charset="-79"/>
            </a:rPr>
            <a:t>Previously diagnosed angina that has became distinctly more frequent, longer in duration or lower in threshold (increased by one or more CCS class to at least CCS class III severity)</a:t>
          </a:r>
          <a:endParaRPr lang="en-IN" sz="2000" dirty="0">
            <a:latin typeface="Aharoni" pitchFamily="2" charset="-79"/>
            <a:cs typeface="Aharoni" pitchFamily="2" charset="-79"/>
          </a:endParaRPr>
        </a:p>
      </dgm:t>
    </dgm:pt>
    <dgm:pt modelId="{479116BA-6535-4B8D-9272-C170C4E61683}" type="parTrans" cxnId="{8D449A3F-2430-4653-95E1-C33DA025EA4C}">
      <dgm:prSet/>
      <dgm:spPr/>
      <dgm:t>
        <a:bodyPr/>
        <a:lstStyle/>
        <a:p>
          <a:endParaRPr lang="en-IN"/>
        </a:p>
      </dgm:t>
    </dgm:pt>
    <dgm:pt modelId="{084AA754-D318-4925-8AA0-9AB7847C1BFA}" type="sibTrans" cxnId="{8D449A3F-2430-4653-95E1-C33DA025EA4C}">
      <dgm:prSet/>
      <dgm:spPr/>
      <dgm:t>
        <a:bodyPr/>
        <a:lstStyle/>
        <a:p>
          <a:endParaRPr lang="en-IN"/>
        </a:p>
      </dgm:t>
    </dgm:pt>
    <dgm:pt modelId="{29B8B37E-DB16-483D-AF5C-DDD28390EC49}" type="pres">
      <dgm:prSet presAssocID="{BAF19D30-00EF-4EE7-97E7-3003B76527D4}" presName="linearFlow" presStyleCnt="0">
        <dgm:presLayoutVars>
          <dgm:dir/>
          <dgm:resizeHandles val="exact"/>
        </dgm:presLayoutVars>
      </dgm:prSet>
      <dgm:spPr/>
    </dgm:pt>
    <dgm:pt modelId="{BD0E29AC-D791-4128-838C-54C009117CF4}" type="pres">
      <dgm:prSet presAssocID="{8FF218DE-0821-4614-B122-2A413931F467}" presName="composite" presStyleCnt="0"/>
      <dgm:spPr/>
    </dgm:pt>
    <dgm:pt modelId="{51E3F6D8-3177-4F0E-AC12-8C18A2C78DDD}" type="pres">
      <dgm:prSet presAssocID="{8FF218DE-0821-4614-B122-2A413931F467}" presName="imgShp" presStyleLbl="fgImgPlace1" presStyleIdx="0" presStyleCnt="3"/>
      <dgm:spPr/>
    </dgm:pt>
    <dgm:pt modelId="{10B04486-6E7E-4D1E-B735-73B9529E9B2B}" type="pres">
      <dgm:prSet presAssocID="{8FF218DE-0821-4614-B122-2A413931F467}" presName="txShp" presStyleLbl="node1" presStyleIdx="0" presStyleCnt="3" custLinFactNeighborX="-432" custLinFactNeighborY="-338">
        <dgm:presLayoutVars>
          <dgm:bulletEnabled val="1"/>
        </dgm:presLayoutVars>
      </dgm:prSet>
      <dgm:spPr/>
    </dgm:pt>
    <dgm:pt modelId="{D6F4E8C4-AB97-46E2-B910-0FE809665632}" type="pres">
      <dgm:prSet presAssocID="{59C9CFE1-8F3F-47CE-82C2-E3CADB1E5917}" presName="spacing" presStyleCnt="0"/>
      <dgm:spPr/>
    </dgm:pt>
    <dgm:pt modelId="{676E1FC4-BED4-4A53-A502-FDFCE3774479}" type="pres">
      <dgm:prSet presAssocID="{CABA538E-FA8B-4044-8269-FBBBF878DA04}" presName="composite" presStyleCnt="0"/>
      <dgm:spPr/>
    </dgm:pt>
    <dgm:pt modelId="{737E73F9-F247-4708-8294-27D48EA133D8}" type="pres">
      <dgm:prSet presAssocID="{CABA538E-FA8B-4044-8269-FBBBF878DA04}" presName="imgShp" presStyleLbl="fgImgPlace1" presStyleIdx="1" presStyleCnt="3"/>
      <dgm:spPr/>
    </dgm:pt>
    <dgm:pt modelId="{B847B1B7-6A9C-43CA-BA62-2872DC1094F4}" type="pres">
      <dgm:prSet presAssocID="{CABA538E-FA8B-4044-8269-FBBBF878DA04}" presName="txShp" presStyleLbl="node1" presStyleIdx="1" presStyleCnt="3">
        <dgm:presLayoutVars>
          <dgm:bulletEnabled val="1"/>
        </dgm:presLayoutVars>
      </dgm:prSet>
      <dgm:spPr/>
    </dgm:pt>
    <dgm:pt modelId="{A38ECEC9-332C-4418-B2F2-DD00273F8031}" type="pres">
      <dgm:prSet presAssocID="{246EC1F8-6749-4FCD-96FD-E9EAD11D6239}" presName="spacing" presStyleCnt="0"/>
      <dgm:spPr/>
    </dgm:pt>
    <dgm:pt modelId="{9C554E38-18E9-4296-B228-206251B60A88}" type="pres">
      <dgm:prSet presAssocID="{39640199-FEC2-4BCA-A27B-DFD986106DFF}" presName="composite" presStyleCnt="0"/>
      <dgm:spPr/>
    </dgm:pt>
    <dgm:pt modelId="{11200F91-EB1A-4E89-BD09-FA1EDEFCA19A}" type="pres">
      <dgm:prSet presAssocID="{39640199-FEC2-4BCA-A27B-DFD986106DFF}" presName="imgShp" presStyleLbl="fgImgPlace1" presStyleIdx="2" presStyleCnt="3" custLinFactNeighborX="-2410" custLinFactNeighborY="-1314"/>
      <dgm:spPr/>
    </dgm:pt>
    <dgm:pt modelId="{98A0D428-20AF-4FFD-A416-72045AA006AA}" type="pres">
      <dgm:prSet presAssocID="{39640199-FEC2-4BCA-A27B-DFD986106DFF}" presName="txShp" presStyleLbl="node1" presStyleIdx="2" presStyleCnt="3">
        <dgm:presLayoutVars>
          <dgm:bulletEnabled val="1"/>
        </dgm:presLayoutVars>
      </dgm:prSet>
      <dgm:spPr/>
    </dgm:pt>
  </dgm:ptLst>
  <dgm:cxnLst>
    <dgm:cxn modelId="{1F4D6013-197F-4B15-8781-2392B7D72D35}" type="presOf" srcId="{BAF19D30-00EF-4EE7-97E7-3003B76527D4}" destId="{29B8B37E-DB16-483D-AF5C-DDD28390EC49}" srcOrd="0" destOrd="0" presId="urn:microsoft.com/office/officeart/2005/8/layout/vList3#2"/>
    <dgm:cxn modelId="{8D449A3F-2430-4653-95E1-C33DA025EA4C}" srcId="{BAF19D30-00EF-4EE7-97E7-3003B76527D4}" destId="{39640199-FEC2-4BCA-A27B-DFD986106DFF}" srcOrd="2" destOrd="0" parTransId="{479116BA-6535-4B8D-9272-C170C4E61683}" sibTransId="{084AA754-D318-4925-8AA0-9AB7847C1BFA}"/>
    <dgm:cxn modelId="{E5127465-98FD-4E56-8579-7E8F3CC14693}" srcId="{BAF19D30-00EF-4EE7-97E7-3003B76527D4}" destId="{CABA538E-FA8B-4044-8269-FBBBF878DA04}" srcOrd="1" destOrd="0" parTransId="{76749506-6925-4859-9B33-0BD5653BAC74}" sibTransId="{246EC1F8-6749-4FCD-96FD-E9EAD11D6239}"/>
    <dgm:cxn modelId="{9007C06C-6D5E-46C3-82DA-9C9C4FB7690C}" type="presOf" srcId="{8FF218DE-0821-4614-B122-2A413931F467}" destId="{10B04486-6E7E-4D1E-B735-73B9529E9B2B}" srcOrd="0" destOrd="0" presId="urn:microsoft.com/office/officeart/2005/8/layout/vList3#2"/>
    <dgm:cxn modelId="{F9E4A74F-5FE5-48C6-AE48-55E4C31A355C}" srcId="{BAF19D30-00EF-4EE7-97E7-3003B76527D4}" destId="{8FF218DE-0821-4614-B122-2A413931F467}" srcOrd="0" destOrd="0" parTransId="{F77F0019-1F75-4B0F-938F-D5CDE80EFB00}" sibTransId="{59C9CFE1-8F3F-47CE-82C2-E3CADB1E5917}"/>
    <dgm:cxn modelId="{F2316870-7DA8-4FB2-B305-712DB7846704}" type="presOf" srcId="{CABA538E-FA8B-4044-8269-FBBBF878DA04}" destId="{B847B1B7-6A9C-43CA-BA62-2872DC1094F4}" srcOrd="0" destOrd="0" presId="urn:microsoft.com/office/officeart/2005/8/layout/vList3#2"/>
    <dgm:cxn modelId="{4FF7C1CD-6941-426D-BCF4-02DBC272171C}" type="presOf" srcId="{39640199-FEC2-4BCA-A27B-DFD986106DFF}" destId="{98A0D428-20AF-4FFD-A416-72045AA006AA}" srcOrd="0" destOrd="0" presId="urn:microsoft.com/office/officeart/2005/8/layout/vList3#2"/>
    <dgm:cxn modelId="{371771B1-C815-4C83-8F69-9123CEDD00B5}" type="presParOf" srcId="{29B8B37E-DB16-483D-AF5C-DDD28390EC49}" destId="{BD0E29AC-D791-4128-838C-54C009117CF4}" srcOrd="0" destOrd="0" presId="urn:microsoft.com/office/officeart/2005/8/layout/vList3#2"/>
    <dgm:cxn modelId="{9282DAA4-67AA-4238-B826-682A7AB85382}" type="presParOf" srcId="{BD0E29AC-D791-4128-838C-54C009117CF4}" destId="{51E3F6D8-3177-4F0E-AC12-8C18A2C78DDD}" srcOrd="0" destOrd="0" presId="urn:microsoft.com/office/officeart/2005/8/layout/vList3#2"/>
    <dgm:cxn modelId="{35875C03-A6CB-4A3B-82D0-0D1F009922DC}" type="presParOf" srcId="{BD0E29AC-D791-4128-838C-54C009117CF4}" destId="{10B04486-6E7E-4D1E-B735-73B9529E9B2B}" srcOrd="1" destOrd="0" presId="urn:microsoft.com/office/officeart/2005/8/layout/vList3#2"/>
    <dgm:cxn modelId="{9B8EB8CA-F97D-4A07-AEEB-2A904791C277}" type="presParOf" srcId="{29B8B37E-DB16-483D-AF5C-DDD28390EC49}" destId="{D6F4E8C4-AB97-46E2-B910-0FE809665632}" srcOrd="1" destOrd="0" presId="urn:microsoft.com/office/officeart/2005/8/layout/vList3#2"/>
    <dgm:cxn modelId="{4510FB31-DAD0-4AD2-ADE7-A46CE1FEA976}" type="presParOf" srcId="{29B8B37E-DB16-483D-AF5C-DDD28390EC49}" destId="{676E1FC4-BED4-4A53-A502-FDFCE3774479}" srcOrd="2" destOrd="0" presId="urn:microsoft.com/office/officeart/2005/8/layout/vList3#2"/>
    <dgm:cxn modelId="{681A5D1C-0436-4B7A-B538-26AF883CAD5C}" type="presParOf" srcId="{676E1FC4-BED4-4A53-A502-FDFCE3774479}" destId="{737E73F9-F247-4708-8294-27D48EA133D8}" srcOrd="0" destOrd="0" presId="urn:microsoft.com/office/officeart/2005/8/layout/vList3#2"/>
    <dgm:cxn modelId="{35847E5F-7AD1-4B37-B4F6-32DB2F38C536}" type="presParOf" srcId="{676E1FC4-BED4-4A53-A502-FDFCE3774479}" destId="{B847B1B7-6A9C-43CA-BA62-2872DC1094F4}" srcOrd="1" destOrd="0" presId="urn:microsoft.com/office/officeart/2005/8/layout/vList3#2"/>
    <dgm:cxn modelId="{3DC2AC7C-DB04-4B83-9225-00513F0D7F73}" type="presParOf" srcId="{29B8B37E-DB16-483D-AF5C-DDD28390EC49}" destId="{A38ECEC9-332C-4418-B2F2-DD00273F8031}" srcOrd="3" destOrd="0" presId="urn:microsoft.com/office/officeart/2005/8/layout/vList3#2"/>
    <dgm:cxn modelId="{AD30F6C5-457C-493E-B9E8-E466C2948CC3}" type="presParOf" srcId="{29B8B37E-DB16-483D-AF5C-DDD28390EC49}" destId="{9C554E38-18E9-4296-B228-206251B60A88}" srcOrd="4" destOrd="0" presId="urn:microsoft.com/office/officeart/2005/8/layout/vList3#2"/>
    <dgm:cxn modelId="{FC350507-FCEC-4100-BE97-88A537795D55}" type="presParOf" srcId="{9C554E38-18E9-4296-B228-206251B60A88}" destId="{11200F91-EB1A-4E89-BD09-FA1EDEFCA19A}" srcOrd="0" destOrd="0" presId="urn:microsoft.com/office/officeart/2005/8/layout/vList3#2"/>
    <dgm:cxn modelId="{025E6FA6-24E3-4E1B-BA99-3933918D5CE4}" type="presParOf" srcId="{9C554E38-18E9-4296-B228-206251B60A88}" destId="{98A0D428-20AF-4FFD-A416-72045AA006AA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C874D-3836-4EB9-905C-0AFD4269E550}" type="doc">
      <dgm:prSet loTypeId="urn:microsoft.com/office/officeart/2005/8/layout/orgChart1" loCatId="hierarchy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DEDAD5FB-4C4C-4A32-B504-524F048C8057}">
      <dgm:prSet phldrT="[Text]"/>
      <dgm:spPr/>
      <dgm:t>
        <a:bodyPr/>
        <a:lstStyle/>
        <a:p>
          <a:r>
            <a:rPr lang="en-IN" dirty="0"/>
            <a:t>ACS</a:t>
          </a:r>
        </a:p>
      </dgm:t>
    </dgm:pt>
    <dgm:pt modelId="{EDEA5379-95C4-4DDE-9BDD-83315430EAF3}" type="parTrans" cxnId="{E22D8E27-5D17-4A1B-9CB0-2519BD74B7A0}">
      <dgm:prSet/>
      <dgm:spPr/>
      <dgm:t>
        <a:bodyPr/>
        <a:lstStyle/>
        <a:p>
          <a:endParaRPr lang="en-IN"/>
        </a:p>
      </dgm:t>
    </dgm:pt>
    <dgm:pt modelId="{C42EE11C-6CEA-4CEC-B49D-138551F68EF0}" type="sibTrans" cxnId="{E22D8E27-5D17-4A1B-9CB0-2519BD74B7A0}">
      <dgm:prSet/>
      <dgm:spPr/>
      <dgm:t>
        <a:bodyPr/>
        <a:lstStyle/>
        <a:p>
          <a:endParaRPr lang="en-IN"/>
        </a:p>
      </dgm:t>
    </dgm:pt>
    <dgm:pt modelId="{D6DFB787-1925-4F55-BF5C-E18CAC81A093}" type="asst">
      <dgm:prSet phldrT="[Text]"/>
      <dgm:spPr/>
      <dgm:t>
        <a:bodyPr/>
        <a:lstStyle/>
        <a:p>
          <a:r>
            <a:rPr lang="en-IN" dirty="0"/>
            <a:t>ECG</a:t>
          </a:r>
        </a:p>
      </dgm:t>
    </dgm:pt>
    <dgm:pt modelId="{7302744D-CBC0-4A2A-84F5-2E543C21B9A2}" type="parTrans" cxnId="{7DE10FEB-C531-45B6-8759-A0709402A875}">
      <dgm:prSet/>
      <dgm:spPr/>
      <dgm:t>
        <a:bodyPr/>
        <a:lstStyle/>
        <a:p>
          <a:endParaRPr lang="en-IN"/>
        </a:p>
      </dgm:t>
    </dgm:pt>
    <dgm:pt modelId="{988A2D3C-8058-4F6C-A1C6-E49E3220B4C9}" type="sibTrans" cxnId="{7DE10FEB-C531-45B6-8759-A0709402A875}">
      <dgm:prSet/>
      <dgm:spPr/>
      <dgm:t>
        <a:bodyPr/>
        <a:lstStyle/>
        <a:p>
          <a:endParaRPr lang="en-IN"/>
        </a:p>
      </dgm:t>
    </dgm:pt>
    <dgm:pt modelId="{43A5CEEB-FD12-4EBA-BDD4-744BD6CD9343}">
      <dgm:prSet phldrT="[Text]"/>
      <dgm:spPr/>
      <dgm:t>
        <a:bodyPr/>
        <a:lstStyle/>
        <a:p>
          <a:r>
            <a:rPr lang="en-IN" dirty="0"/>
            <a:t>STEMI</a:t>
          </a:r>
        </a:p>
      </dgm:t>
    </dgm:pt>
    <dgm:pt modelId="{C7DF0213-259F-45F4-ABD9-7AB3CC335CE8}" type="parTrans" cxnId="{DAC2E351-AE3B-4F12-8BD6-E128E921AB6C}">
      <dgm:prSet/>
      <dgm:spPr/>
      <dgm:t>
        <a:bodyPr/>
        <a:lstStyle/>
        <a:p>
          <a:endParaRPr lang="en-IN"/>
        </a:p>
      </dgm:t>
    </dgm:pt>
    <dgm:pt modelId="{A425CAA0-176E-4D32-8CA9-C9E0E3281D5C}" type="sibTrans" cxnId="{DAC2E351-AE3B-4F12-8BD6-E128E921AB6C}">
      <dgm:prSet/>
      <dgm:spPr/>
      <dgm:t>
        <a:bodyPr/>
        <a:lstStyle/>
        <a:p>
          <a:endParaRPr lang="en-IN"/>
        </a:p>
      </dgm:t>
    </dgm:pt>
    <dgm:pt modelId="{191D1E05-E526-4C56-BE37-B2FCFDD6C680}">
      <dgm:prSet phldrT="[Text]"/>
      <dgm:spPr/>
      <dgm:t>
        <a:bodyPr/>
        <a:lstStyle/>
        <a:p>
          <a:r>
            <a:rPr lang="en-IN" dirty="0"/>
            <a:t>UNSTABLE ANGINA</a:t>
          </a:r>
        </a:p>
      </dgm:t>
    </dgm:pt>
    <dgm:pt modelId="{E70DDBC1-7F34-4A2B-B0CD-CC6A300CE991}" type="parTrans" cxnId="{5EDC7217-85F8-410D-90FE-6E871845045F}">
      <dgm:prSet/>
      <dgm:spPr/>
      <dgm:t>
        <a:bodyPr/>
        <a:lstStyle/>
        <a:p>
          <a:endParaRPr lang="en-IN"/>
        </a:p>
      </dgm:t>
    </dgm:pt>
    <dgm:pt modelId="{37EDA698-B23B-4DE5-B045-B41C979E15CB}" type="sibTrans" cxnId="{5EDC7217-85F8-410D-90FE-6E871845045F}">
      <dgm:prSet/>
      <dgm:spPr/>
      <dgm:t>
        <a:bodyPr/>
        <a:lstStyle/>
        <a:p>
          <a:endParaRPr lang="en-IN"/>
        </a:p>
      </dgm:t>
    </dgm:pt>
    <dgm:pt modelId="{AA7403FB-DE03-4D92-AC6D-979FEC849932}">
      <dgm:prSet/>
      <dgm:spPr/>
      <dgm:t>
        <a:bodyPr/>
        <a:lstStyle/>
        <a:p>
          <a:r>
            <a:rPr lang="en-IN" dirty="0"/>
            <a:t>NSTE-ACS</a:t>
          </a:r>
        </a:p>
      </dgm:t>
    </dgm:pt>
    <dgm:pt modelId="{38E1B30A-1C1C-495A-92FB-D3E3DA6F28A2}" type="parTrans" cxnId="{7E90BBC7-067E-4F08-81BE-AADE40F6D371}">
      <dgm:prSet/>
      <dgm:spPr/>
      <dgm:t>
        <a:bodyPr/>
        <a:lstStyle/>
        <a:p>
          <a:endParaRPr lang="en-IN"/>
        </a:p>
      </dgm:t>
    </dgm:pt>
    <dgm:pt modelId="{B47093B3-6360-47BF-9BA7-6F4B21259A47}" type="sibTrans" cxnId="{7E90BBC7-067E-4F08-81BE-AADE40F6D371}">
      <dgm:prSet/>
      <dgm:spPr/>
      <dgm:t>
        <a:bodyPr/>
        <a:lstStyle/>
        <a:p>
          <a:endParaRPr lang="en-IN"/>
        </a:p>
      </dgm:t>
    </dgm:pt>
    <dgm:pt modelId="{C5D51D0B-A6BA-4E2D-B778-DCE350561CEB}">
      <dgm:prSet/>
      <dgm:spPr/>
      <dgm:t>
        <a:bodyPr/>
        <a:lstStyle/>
        <a:p>
          <a:r>
            <a:rPr lang="en-IN" dirty="0"/>
            <a:t>NSTEMI</a:t>
          </a:r>
        </a:p>
      </dgm:t>
    </dgm:pt>
    <dgm:pt modelId="{6B3BCC8F-1490-4162-BD48-A8B976170636}" type="parTrans" cxnId="{06E011AC-44C5-43E2-8A7B-8D31BBE85203}">
      <dgm:prSet/>
      <dgm:spPr/>
      <dgm:t>
        <a:bodyPr/>
        <a:lstStyle/>
        <a:p>
          <a:endParaRPr lang="en-IN"/>
        </a:p>
      </dgm:t>
    </dgm:pt>
    <dgm:pt modelId="{2D6656B6-22CD-46EE-AF12-E7003CF0D8A7}" type="sibTrans" cxnId="{06E011AC-44C5-43E2-8A7B-8D31BBE85203}">
      <dgm:prSet/>
      <dgm:spPr/>
      <dgm:t>
        <a:bodyPr/>
        <a:lstStyle/>
        <a:p>
          <a:endParaRPr lang="en-IN"/>
        </a:p>
      </dgm:t>
    </dgm:pt>
    <dgm:pt modelId="{55B83F29-1D88-43AB-836A-63503F77CC84}" type="pres">
      <dgm:prSet presAssocID="{892C874D-3836-4EB9-905C-0AFD4269E5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F99672-7A9A-4C94-B612-ED8C07E54275}" type="pres">
      <dgm:prSet presAssocID="{DEDAD5FB-4C4C-4A32-B504-524F048C8057}" presName="hierRoot1" presStyleCnt="0">
        <dgm:presLayoutVars>
          <dgm:hierBranch val="init"/>
        </dgm:presLayoutVars>
      </dgm:prSet>
      <dgm:spPr/>
    </dgm:pt>
    <dgm:pt modelId="{0BA790E7-1226-4203-A5A4-74D8D3EBBF21}" type="pres">
      <dgm:prSet presAssocID="{DEDAD5FB-4C4C-4A32-B504-524F048C8057}" presName="rootComposite1" presStyleCnt="0"/>
      <dgm:spPr/>
    </dgm:pt>
    <dgm:pt modelId="{15B5B0D0-3D7A-486C-9195-FBE76A96BD66}" type="pres">
      <dgm:prSet presAssocID="{DEDAD5FB-4C4C-4A32-B504-524F048C8057}" presName="rootText1" presStyleLbl="node0" presStyleIdx="0" presStyleCnt="1" custScaleX="121000" custScaleY="121000">
        <dgm:presLayoutVars>
          <dgm:chPref val="3"/>
        </dgm:presLayoutVars>
      </dgm:prSet>
      <dgm:spPr/>
    </dgm:pt>
    <dgm:pt modelId="{1D1CC319-2E09-4E57-8A82-FA46F3D442CA}" type="pres">
      <dgm:prSet presAssocID="{DEDAD5FB-4C4C-4A32-B504-524F048C8057}" presName="rootConnector1" presStyleLbl="node1" presStyleIdx="0" presStyleCnt="0"/>
      <dgm:spPr/>
    </dgm:pt>
    <dgm:pt modelId="{04EE7F0F-934E-433C-BFC0-5CA49E5892F4}" type="pres">
      <dgm:prSet presAssocID="{DEDAD5FB-4C4C-4A32-B504-524F048C8057}" presName="hierChild2" presStyleCnt="0"/>
      <dgm:spPr/>
    </dgm:pt>
    <dgm:pt modelId="{19F04238-F137-4929-8569-676B17C9F965}" type="pres">
      <dgm:prSet presAssocID="{C7DF0213-259F-45F4-ABD9-7AB3CC335CE8}" presName="Name37" presStyleLbl="parChTrans1D2" presStyleIdx="0" presStyleCnt="3"/>
      <dgm:spPr/>
    </dgm:pt>
    <dgm:pt modelId="{E2D0D70A-C3B7-437B-93B3-3CDBD29FD531}" type="pres">
      <dgm:prSet presAssocID="{43A5CEEB-FD12-4EBA-BDD4-744BD6CD9343}" presName="hierRoot2" presStyleCnt="0">
        <dgm:presLayoutVars>
          <dgm:hierBranch val="init"/>
        </dgm:presLayoutVars>
      </dgm:prSet>
      <dgm:spPr/>
    </dgm:pt>
    <dgm:pt modelId="{74E0B65C-C67D-4091-9D00-5F454AA0B0F6}" type="pres">
      <dgm:prSet presAssocID="{43A5CEEB-FD12-4EBA-BDD4-744BD6CD9343}" presName="rootComposite" presStyleCnt="0"/>
      <dgm:spPr/>
    </dgm:pt>
    <dgm:pt modelId="{8A75AB14-3C69-482A-8910-05D48D0D72FD}" type="pres">
      <dgm:prSet presAssocID="{43A5CEEB-FD12-4EBA-BDD4-744BD6CD9343}" presName="rootText" presStyleLbl="node2" presStyleIdx="0" presStyleCnt="2" custScaleX="121000" custScaleY="121000">
        <dgm:presLayoutVars>
          <dgm:chPref val="3"/>
        </dgm:presLayoutVars>
      </dgm:prSet>
      <dgm:spPr/>
    </dgm:pt>
    <dgm:pt modelId="{38B3D612-CB07-4EEA-94DE-3B6067038C3B}" type="pres">
      <dgm:prSet presAssocID="{43A5CEEB-FD12-4EBA-BDD4-744BD6CD9343}" presName="rootConnector" presStyleLbl="node2" presStyleIdx="0" presStyleCnt="2"/>
      <dgm:spPr/>
    </dgm:pt>
    <dgm:pt modelId="{F90E1497-6C77-497A-AA48-A99C43CB62C0}" type="pres">
      <dgm:prSet presAssocID="{43A5CEEB-FD12-4EBA-BDD4-744BD6CD9343}" presName="hierChild4" presStyleCnt="0"/>
      <dgm:spPr/>
    </dgm:pt>
    <dgm:pt modelId="{0CD08124-94F5-452E-B69C-9463FC538965}" type="pres">
      <dgm:prSet presAssocID="{43A5CEEB-FD12-4EBA-BDD4-744BD6CD9343}" presName="hierChild5" presStyleCnt="0"/>
      <dgm:spPr/>
    </dgm:pt>
    <dgm:pt modelId="{24DE5037-56F4-422F-8560-B1B9DACA8482}" type="pres">
      <dgm:prSet presAssocID="{38E1B30A-1C1C-495A-92FB-D3E3DA6F28A2}" presName="Name37" presStyleLbl="parChTrans1D2" presStyleIdx="1" presStyleCnt="3"/>
      <dgm:spPr/>
    </dgm:pt>
    <dgm:pt modelId="{AE62C272-7F03-4738-99D6-18819090F16D}" type="pres">
      <dgm:prSet presAssocID="{AA7403FB-DE03-4D92-AC6D-979FEC849932}" presName="hierRoot2" presStyleCnt="0">
        <dgm:presLayoutVars>
          <dgm:hierBranch val="init"/>
        </dgm:presLayoutVars>
      </dgm:prSet>
      <dgm:spPr/>
    </dgm:pt>
    <dgm:pt modelId="{924642B9-78F9-4346-AB37-A67C99BE59A2}" type="pres">
      <dgm:prSet presAssocID="{AA7403FB-DE03-4D92-AC6D-979FEC849932}" presName="rootComposite" presStyleCnt="0"/>
      <dgm:spPr/>
    </dgm:pt>
    <dgm:pt modelId="{EB59FB32-8A9B-447E-B395-47D47846BFFE}" type="pres">
      <dgm:prSet presAssocID="{AA7403FB-DE03-4D92-AC6D-979FEC849932}" presName="rootText" presStyleLbl="node2" presStyleIdx="1" presStyleCnt="2" custScaleX="121000" custScaleY="121000">
        <dgm:presLayoutVars>
          <dgm:chPref val="3"/>
        </dgm:presLayoutVars>
      </dgm:prSet>
      <dgm:spPr/>
    </dgm:pt>
    <dgm:pt modelId="{020940E9-C789-40F6-85DC-E59AC511F45F}" type="pres">
      <dgm:prSet presAssocID="{AA7403FB-DE03-4D92-AC6D-979FEC849932}" presName="rootConnector" presStyleLbl="node2" presStyleIdx="1" presStyleCnt="2"/>
      <dgm:spPr/>
    </dgm:pt>
    <dgm:pt modelId="{FB1EF1EF-1B29-40FF-B29D-F1E5E1B3451C}" type="pres">
      <dgm:prSet presAssocID="{AA7403FB-DE03-4D92-AC6D-979FEC849932}" presName="hierChild4" presStyleCnt="0"/>
      <dgm:spPr/>
    </dgm:pt>
    <dgm:pt modelId="{C88326DD-2098-4EC5-A267-1AE16ABFC0E7}" type="pres">
      <dgm:prSet presAssocID="{E70DDBC1-7F34-4A2B-B0CD-CC6A300CE991}" presName="Name37" presStyleLbl="parChTrans1D3" presStyleIdx="0" presStyleCnt="2"/>
      <dgm:spPr/>
    </dgm:pt>
    <dgm:pt modelId="{93C97FA5-3A39-4FD9-94D4-1A1DD8D14C00}" type="pres">
      <dgm:prSet presAssocID="{191D1E05-E526-4C56-BE37-B2FCFDD6C680}" presName="hierRoot2" presStyleCnt="0">
        <dgm:presLayoutVars>
          <dgm:hierBranch val="init"/>
        </dgm:presLayoutVars>
      </dgm:prSet>
      <dgm:spPr/>
    </dgm:pt>
    <dgm:pt modelId="{1982AB16-364F-4FC0-A577-5127EDD01674}" type="pres">
      <dgm:prSet presAssocID="{191D1E05-E526-4C56-BE37-B2FCFDD6C680}" presName="rootComposite" presStyleCnt="0"/>
      <dgm:spPr/>
    </dgm:pt>
    <dgm:pt modelId="{72CCF383-2748-4EB9-BC01-40924C753911}" type="pres">
      <dgm:prSet presAssocID="{191D1E05-E526-4C56-BE37-B2FCFDD6C680}" presName="rootText" presStyleLbl="node3" presStyleIdx="0" presStyleCnt="2" custScaleX="110000" custScaleY="110000">
        <dgm:presLayoutVars>
          <dgm:chPref val="3"/>
        </dgm:presLayoutVars>
      </dgm:prSet>
      <dgm:spPr/>
    </dgm:pt>
    <dgm:pt modelId="{D60CD369-DF7E-4880-BA5A-3051BBBA2177}" type="pres">
      <dgm:prSet presAssocID="{191D1E05-E526-4C56-BE37-B2FCFDD6C680}" presName="rootConnector" presStyleLbl="node3" presStyleIdx="0" presStyleCnt="2"/>
      <dgm:spPr/>
    </dgm:pt>
    <dgm:pt modelId="{0FB3B0EE-6092-42AD-961B-89C9943DD31F}" type="pres">
      <dgm:prSet presAssocID="{191D1E05-E526-4C56-BE37-B2FCFDD6C680}" presName="hierChild4" presStyleCnt="0"/>
      <dgm:spPr/>
    </dgm:pt>
    <dgm:pt modelId="{9698D4CC-7FDB-4927-ABA8-406BF71611A0}" type="pres">
      <dgm:prSet presAssocID="{191D1E05-E526-4C56-BE37-B2FCFDD6C680}" presName="hierChild5" presStyleCnt="0"/>
      <dgm:spPr/>
    </dgm:pt>
    <dgm:pt modelId="{F4ABD238-8BA4-47C9-88E3-B4970DA75B69}" type="pres">
      <dgm:prSet presAssocID="{6B3BCC8F-1490-4162-BD48-A8B976170636}" presName="Name37" presStyleLbl="parChTrans1D3" presStyleIdx="1" presStyleCnt="2"/>
      <dgm:spPr/>
    </dgm:pt>
    <dgm:pt modelId="{BDDDB6B8-28CA-4102-AB61-72CE91B4CE01}" type="pres">
      <dgm:prSet presAssocID="{C5D51D0B-A6BA-4E2D-B778-DCE350561CEB}" presName="hierRoot2" presStyleCnt="0">
        <dgm:presLayoutVars>
          <dgm:hierBranch val="init"/>
        </dgm:presLayoutVars>
      </dgm:prSet>
      <dgm:spPr/>
    </dgm:pt>
    <dgm:pt modelId="{11F88348-2684-47EF-862A-701D6C0A1478}" type="pres">
      <dgm:prSet presAssocID="{C5D51D0B-A6BA-4E2D-B778-DCE350561CEB}" presName="rootComposite" presStyleCnt="0"/>
      <dgm:spPr/>
    </dgm:pt>
    <dgm:pt modelId="{2632EE61-4D56-4B1D-9AB6-DCAFB13BFED2}" type="pres">
      <dgm:prSet presAssocID="{C5D51D0B-A6BA-4E2D-B778-DCE350561CEB}" presName="rootText" presStyleLbl="node3" presStyleIdx="1" presStyleCnt="2" custScaleX="110000" custScaleY="110000">
        <dgm:presLayoutVars>
          <dgm:chPref val="3"/>
        </dgm:presLayoutVars>
      </dgm:prSet>
      <dgm:spPr/>
    </dgm:pt>
    <dgm:pt modelId="{4DC4A37F-F99B-45A4-ADA2-579488B0338E}" type="pres">
      <dgm:prSet presAssocID="{C5D51D0B-A6BA-4E2D-B778-DCE350561CEB}" presName="rootConnector" presStyleLbl="node3" presStyleIdx="1" presStyleCnt="2"/>
      <dgm:spPr/>
    </dgm:pt>
    <dgm:pt modelId="{4AD6FB10-D001-46E5-8EB3-90874004420A}" type="pres">
      <dgm:prSet presAssocID="{C5D51D0B-A6BA-4E2D-B778-DCE350561CEB}" presName="hierChild4" presStyleCnt="0"/>
      <dgm:spPr/>
    </dgm:pt>
    <dgm:pt modelId="{EB50D86D-B852-496F-8BD3-9A878887B3A5}" type="pres">
      <dgm:prSet presAssocID="{C5D51D0B-A6BA-4E2D-B778-DCE350561CEB}" presName="hierChild5" presStyleCnt="0"/>
      <dgm:spPr/>
    </dgm:pt>
    <dgm:pt modelId="{D4DD7E0E-5CE2-4412-BC6E-761882194F2D}" type="pres">
      <dgm:prSet presAssocID="{AA7403FB-DE03-4D92-AC6D-979FEC849932}" presName="hierChild5" presStyleCnt="0"/>
      <dgm:spPr/>
    </dgm:pt>
    <dgm:pt modelId="{AE81708F-C24E-4607-AD56-AE6627518FE1}" type="pres">
      <dgm:prSet presAssocID="{DEDAD5FB-4C4C-4A32-B504-524F048C8057}" presName="hierChild3" presStyleCnt="0"/>
      <dgm:spPr/>
    </dgm:pt>
    <dgm:pt modelId="{C3EA3D97-F424-42D7-A856-BF93CB120490}" type="pres">
      <dgm:prSet presAssocID="{7302744D-CBC0-4A2A-84F5-2E543C21B9A2}" presName="Name111" presStyleLbl="parChTrans1D2" presStyleIdx="2" presStyleCnt="3"/>
      <dgm:spPr/>
    </dgm:pt>
    <dgm:pt modelId="{40E4AFCE-8215-4FEB-9C9B-970B55BB66A8}" type="pres">
      <dgm:prSet presAssocID="{D6DFB787-1925-4F55-BF5C-E18CAC81A093}" presName="hierRoot3" presStyleCnt="0">
        <dgm:presLayoutVars>
          <dgm:hierBranch val="init"/>
        </dgm:presLayoutVars>
      </dgm:prSet>
      <dgm:spPr/>
    </dgm:pt>
    <dgm:pt modelId="{923FACAA-8A53-4576-91DE-4B6867810A49}" type="pres">
      <dgm:prSet presAssocID="{D6DFB787-1925-4F55-BF5C-E18CAC81A093}" presName="rootComposite3" presStyleCnt="0"/>
      <dgm:spPr/>
    </dgm:pt>
    <dgm:pt modelId="{8A5E0633-F5DD-4987-8324-D8F31F48FAD1}" type="pres">
      <dgm:prSet presAssocID="{D6DFB787-1925-4F55-BF5C-E18CAC81A093}" presName="rootText3" presStyleLbl="asst1" presStyleIdx="0" presStyleCnt="1">
        <dgm:presLayoutVars>
          <dgm:chPref val="3"/>
        </dgm:presLayoutVars>
      </dgm:prSet>
      <dgm:spPr/>
    </dgm:pt>
    <dgm:pt modelId="{54764D0D-2B3B-4BDE-86C8-BAA6848645C8}" type="pres">
      <dgm:prSet presAssocID="{D6DFB787-1925-4F55-BF5C-E18CAC81A093}" presName="rootConnector3" presStyleLbl="asst1" presStyleIdx="0" presStyleCnt="1"/>
      <dgm:spPr/>
    </dgm:pt>
    <dgm:pt modelId="{D6C135AE-CE9E-43E6-8801-88D2EDA4FEE3}" type="pres">
      <dgm:prSet presAssocID="{D6DFB787-1925-4F55-BF5C-E18CAC81A093}" presName="hierChild6" presStyleCnt="0"/>
      <dgm:spPr/>
    </dgm:pt>
    <dgm:pt modelId="{D9FA241A-A08E-471A-88AC-4028E68BA7C8}" type="pres">
      <dgm:prSet presAssocID="{D6DFB787-1925-4F55-BF5C-E18CAC81A093}" presName="hierChild7" presStyleCnt="0"/>
      <dgm:spPr/>
    </dgm:pt>
  </dgm:ptLst>
  <dgm:cxnLst>
    <dgm:cxn modelId="{E2335607-13B7-48EC-80AF-47994068D306}" type="presOf" srcId="{D6DFB787-1925-4F55-BF5C-E18CAC81A093}" destId="{54764D0D-2B3B-4BDE-86C8-BAA6848645C8}" srcOrd="1" destOrd="0" presId="urn:microsoft.com/office/officeart/2005/8/layout/orgChart1"/>
    <dgm:cxn modelId="{7DEF060B-CF9C-43C6-BC17-B29F12B885A2}" type="presOf" srcId="{DEDAD5FB-4C4C-4A32-B504-524F048C8057}" destId="{15B5B0D0-3D7A-486C-9195-FBE76A96BD66}" srcOrd="0" destOrd="0" presId="urn:microsoft.com/office/officeart/2005/8/layout/orgChart1"/>
    <dgm:cxn modelId="{34A7FF0F-5960-4063-91DC-5F3A8A60AA11}" type="presOf" srcId="{E70DDBC1-7F34-4A2B-B0CD-CC6A300CE991}" destId="{C88326DD-2098-4EC5-A267-1AE16ABFC0E7}" srcOrd="0" destOrd="0" presId="urn:microsoft.com/office/officeart/2005/8/layout/orgChart1"/>
    <dgm:cxn modelId="{D4E76713-C9EA-4CB3-9AB1-91601508A017}" type="presOf" srcId="{892C874D-3836-4EB9-905C-0AFD4269E550}" destId="{55B83F29-1D88-43AB-836A-63503F77CC84}" srcOrd="0" destOrd="0" presId="urn:microsoft.com/office/officeart/2005/8/layout/orgChart1"/>
    <dgm:cxn modelId="{AB04D014-19A8-4E20-9491-BECF69E78A12}" type="presOf" srcId="{191D1E05-E526-4C56-BE37-B2FCFDD6C680}" destId="{D60CD369-DF7E-4880-BA5A-3051BBBA2177}" srcOrd="1" destOrd="0" presId="urn:microsoft.com/office/officeart/2005/8/layout/orgChart1"/>
    <dgm:cxn modelId="{5EDC7217-85F8-410D-90FE-6E871845045F}" srcId="{AA7403FB-DE03-4D92-AC6D-979FEC849932}" destId="{191D1E05-E526-4C56-BE37-B2FCFDD6C680}" srcOrd="0" destOrd="0" parTransId="{E70DDBC1-7F34-4A2B-B0CD-CC6A300CE991}" sibTransId="{37EDA698-B23B-4DE5-B045-B41C979E15CB}"/>
    <dgm:cxn modelId="{A7DB5525-A783-47AE-AABA-DA83EAB15F9F}" type="presOf" srcId="{7302744D-CBC0-4A2A-84F5-2E543C21B9A2}" destId="{C3EA3D97-F424-42D7-A856-BF93CB120490}" srcOrd="0" destOrd="0" presId="urn:microsoft.com/office/officeart/2005/8/layout/orgChart1"/>
    <dgm:cxn modelId="{E22D8E27-5D17-4A1B-9CB0-2519BD74B7A0}" srcId="{892C874D-3836-4EB9-905C-0AFD4269E550}" destId="{DEDAD5FB-4C4C-4A32-B504-524F048C8057}" srcOrd="0" destOrd="0" parTransId="{EDEA5379-95C4-4DDE-9BDD-83315430EAF3}" sibTransId="{C42EE11C-6CEA-4CEC-B49D-138551F68EF0}"/>
    <dgm:cxn modelId="{465CD22F-157D-48B7-890C-F2BF4E1E2800}" type="presOf" srcId="{D6DFB787-1925-4F55-BF5C-E18CAC81A093}" destId="{8A5E0633-F5DD-4987-8324-D8F31F48FAD1}" srcOrd="0" destOrd="0" presId="urn:microsoft.com/office/officeart/2005/8/layout/orgChart1"/>
    <dgm:cxn modelId="{5B1FE536-46BC-4002-9BBE-12F668C9D746}" type="presOf" srcId="{AA7403FB-DE03-4D92-AC6D-979FEC849932}" destId="{EB59FB32-8A9B-447E-B395-47D47846BFFE}" srcOrd="0" destOrd="0" presId="urn:microsoft.com/office/officeart/2005/8/layout/orgChart1"/>
    <dgm:cxn modelId="{A5AAC54C-D69C-48E0-8A8F-1FC58015B989}" type="presOf" srcId="{C7DF0213-259F-45F4-ABD9-7AB3CC335CE8}" destId="{19F04238-F137-4929-8569-676B17C9F965}" srcOrd="0" destOrd="0" presId="urn:microsoft.com/office/officeart/2005/8/layout/orgChart1"/>
    <dgm:cxn modelId="{CCF02F51-634C-44A3-A29F-E5506D2F2E63}" type="presOf" srcId="{AA7403FB-DE03-4D92-AC6D-979FEC849932}" destId="{020940E9-C789-40F6-85DC-E59AC511F45F}" srcOrd="1" destOrd="0" presId="urn:microsoft.com/office/officeart/2005/8/layout/orgChart1"/>
    <dgm:cxn modelId="{DAC2E351-AE3B-4F12-8BD6-E128E921AB6C}" srcId="{DEDAD5FB-4C4C-4A32-B504-524F048C8057}" destId="{43A5CEEB-FD12-4EBA-BDD4-744BD6CD9343}" srcOrd="1" destOrd="0" parTransId="{C7DF0213-259F-45F4-ABD9-7AB3CC335CE8}" sibTransId="{A425CAA0-176E-4D32-8CA9-C9E0E3281D5C}"/>
    <dgm:cxn modelId="{59F23F75-CBFC-4080-8743-B25AEAB07B97}" type="presOf" srcId="{DEDAD5FB-4C4C-4A32-B504-524F048C8057}" destId="{1D1CC319-2E09-4E57-8A82-FA46F3D442CA}" srcOrd="1" destOrd="0" presId="urn:microsoft.com/office/officeart/2005/8/layout/orgChart1"/>
    <dgm:cxn modelId="{73F22B58-FED6-4CA3-B2C3-2C4CB5C126CB}" type="presOf" srcId="{C5D51D0B-A6BA-4E2D-B778-DCE350561CEB}" destId="{4DC4A37F-F99B-45A4-ADA2-579488B0338E}" srcOrd="1" destOrd="0" presId="urn:microsoft.com/office/officeart/2005/8/layout/orgChart1"/>
    <dgm:cxn modelId="{D9DD8389-4592-4DAB-91EE-1889BE87F25C}" type="presOf" srcId="{6B3BCC8F-1490-4162-BD48-A8B976170636}" destId="{F4ABD238-8BA4-47C9-88E3-B4970DA75B69}" srcOrd="0" destOrd="0" presId="urn:microsoft.com/office/officeart/2005/8/layout/orgChart1"/>
    <dgm:cxn modelId="{05FE9799-73EB-44DF-8E32-4348A7AC2B2E}" type="presOf" srcId="{191D1E05-E526-4C56-BE37-B2FCFDD6C680}" destId="{72CCF383-2748-4EB9-BC01-40924C753911}" srcOrd="0" destOrd="0" presId="urn:microsoft.com/office/officeart/2005/8/layout/orgChart1"/>
    <dgm:cxn modelId="{06E011AC-44C5-43E2-8A7B-8D31BBE85203}" srcId="{AA7403FB-DE03-4D92-AC6D-979FEC849932}" destId="{C5D51D0B-A6BA-4E2D-B778-DCE350561CEB}" srcOrd="1" destOrd="0" parTransId="{6B3BCC8F-1490-4162-BD48-A8B976170636}" sibTransId="{2D6656B6-22CD-46EE-AF12-E7003CF0D8A7}"/>
    <dgm:cxn modelId="{99252AC2-85F6-4C4E-8F78-7019C1E8151D}" type="presOf" srcId="{38E1B30A-1C1C-495A-92FB-D3E3DA6F28A2}" destId="{24DE5037-56F4-422F-8560-B1B9DACA8482}" srcOrd="0" destOrd="0" presId="urn:microsoft.com/office/officeart/2005/8/layout/orgChart1"/>
    <dgm:cxn modelId="{7E90BBC7-067E-4F08-81BE-AADE40F6D371}" srcId="{DEDAD5FB-4C4C-4A32-B504-524F048C8057}" destId="{AA7403FB-DE03-4D92-AC6D-979FEC849932}" srcOrd="2" destOrd="0" parTransId="{38E1B30A-1C1C-495A-92FB-D3E3DA6F28A2}" sibTransId="{B47093B3-6360-47BF-9BA7-6F4B21259A47}"/>
    <dgm:cxn modelId="{7DE10FEB-C531-45B6-8759-A0709402A875}" srcId="{DEDAD5FB-4C4C-4A32-B504-524F048C8057}" destId="{D6DFB787-1925-4F55-BF5C-E18CAC81A093}" srcOrd="0" destOrd="0" parTransId="{7302744D-CBC0-4A2A-84F5-2E543C21B9A2}" sibTransId="{988A2D3C-8058-4F6C-A1C6-E49E3220B4C9}"/>
    <dgm:cxn modelId="{F9F823EB-6100-48F3-954E-4DFF61B93261}" type="presOf" srcId="{43A5CEEB-FD12-4EBA-BDD4-744BD6CD9343}" destId="{38B3D612-CB07-4EEA-94DE-3B6067038C3B}" srcOrd="1" destOrd="0" presId="urn:microsoft.com/office/officeart/2005/8/layout/orgChart1"/>
    <dgm:cxn modelId="{D6216BF3-122F-4254-A8BA-0D512FFBFD37}" type="presOf" srcId="{C5D51D0B-A6BA-4E2D-B778-DCE350561CEB}" destId="{2632EE61-4D56-4B1D-9AB6-DCAFB13BFED2}" srcOrd="0" destOrd="0" presId="urn:microsoft.com/office/officeart/2005/8/layout/orgChart1"/>
    <dgm:cxn modelId="{D78F0BFD-8F03-408E-B485-D2305C27FDD1}" type="presOf" srcId="{43A5CEEB-FD12-4EBA-BDD4-744BD6CD9343}" destId="{8A75AB14-3C69-482A-8910-05D48D0D72FD}" srcOrd="0" destOrd="0" presId="urn:microsoft.com/office/officeart/2005/8/layout/orgChart1"/>
    <dgm:cxn modelId="{978CDD5C-2037-4767-A1B3-3F3221C7A052}" type="presParOf" srcId="{55B83F29-1D88-43AB-836A-63503F77CC84}" destId="{D3F99672-7A9A-4C94-B612-ED8C07E54275}" srcOrd="0" destOrd="0" presId="urn:microsoft.com/office/officeart/2005/8/layout/orgChart1"/>
    <dgm:cxn modelId="{3708C292-F72D-4E62-B5EC-FF1D69FCAE48}" type="presParOf" srcId="{D3F99672-7A9A-4C94-B612-ED8C07E54275}" destId="{0BA790E7-1226-4203-A5A4-74D8D3EBBF21}" srcOrd="0" destOrd="0" presId="urn:microsoft.com/office/officeart/2005/8/layout/orgChart1"/>
    <dgm:cxn modelId="{E6D23593-5F2E-473E-AE59-A81F358BEF09}" type="presParOf" srcId="{0BA790E7-1226-4203-A5A4-74D8D3EBBF21}" destId="{15B5B0D0-3D7A-486C-9195-FBE76A96BD66}" srcOrd="0" destOrd="0" presId="urn:microsoft.com/office/officeart/2005/8/layout/orgChart1"/>
    <dgm:cxn modelId="{519256C1-6FB8-4280-AE68-55F26E2D2A75}" type="presParOf" srcId="{0BA790E7-1226-4203-A5A4-74D8D3EBBF21}" destId="{1D1CC319-2E09-4E57-8A82-FA46F3D442CA}" srcOrd="1" destOrd="0" presId="urn:microsoft.com/office/officeart/2005/8/layout/orgChart1"/>
    <dgm:cxn modelId="{78038120-205E-4993-BBC2-B20EE8AEC95D}" type="presParOf" srcId="{D3F99672-7A9A-4C94-B612-ED8C07E54275}" destId="{04EE7F0F-934E-433C-BFC0-5CA49E5892F4}" srcOrd="1" destOrd="0" presId="urn:microsoft.com/office/officeart/2005/8/layout/orgChart1"/>
    <dgm:cxn modelId="{063272C5-0451-4B51-98EF-F50FE67177EF}" type="presParOf" srcId="{04EE7F0F-934E-433C-BFC0-5CA49E5892F4}" destId="{19F04238-F137-4929-8569-676B17C9F965}" srcOrd="0" destOrd="0" presId="urn:microsoft.com/office/officeart/2005/8/layout/orgChart1"/>
    <dgm:cxn modelId="{D29752E7-B796-4E8C-8E57-ED3E93D476D2}" type="presParOf" srcId="{04EE7F0F-934E-433C-BFC0-5CA49E5892F4}" destId="{E2D0D70A-C3B7-437B-93B3-3CDBD29FD531}" srcOrd="1" destOrd="0" presId="urn:microsoft.com/office/officeart/2005/8/layout/orgChart1"/>
    <dgm:cxn modelId="{F2CAB26B-DF9F-40D9-88CD-4A683198D898}" type="presParOf" srcId="{E2D0D70A-C3B7-437B-93B3-3CDBD29FD531}" destId="{74E0B65C-C67D-4091-9D00-5F454AA0B0F6}" srcOrd="0" destOrd="0" presId="urn:microsoft.com/office/officeart/2005/8/layout/orgChart1"/>
    <dgm:cxn modelId="{962D1BEB-B1F4-4E43-9136-82957A24D568}" type="presParOf" srcId="{74E0B65C-C67D-4091-9D00-5F454AA0B0F6}" destId="{8A75AB14-3C69-482A-8910-05D48D0D72FD}" srcOrd="0" destOrd="0" presId="urn:microsoft.com/office/officeart/2005/8/layout/orgChart1"/>
    <dgm:cxn modelId="{A2142E5C-9F8B-418F-AB10-7DA33CA9129A}" type="presParOf" srcId="{74E0B65C-C67D-4091-9D00-5F454AA0B0F6}" destId="{38B3D612-CB07-4EEA-94DE-3B6067038C3B}" srcOrd="1" destOrd="0" presId="urn:microsoft.com/office/officeart/2005/8/layout/orgChart1"/>
    <dgm:cxn modelId="{6EFF58E2-4EAE-46D0-B996-D3857273BD69}" type="presParOf" srcId="{E2D0D70A-C3B7-437B-93B3-3CDBD29FD531}" destId="{F90E1497-6C77-497A-AA48-A99C43CB62C0}" srcOrd="1" destOrd="0" presId="urn:microsoft.com/office/officeart/2005/8/layout/orgChart1"/>
    <dgm:cxn modelId="{1323D96C-F0F0-403D-8117-09420CC005D8}" type="presParOf" srcId="{E2D0D70A-C3B7-437B-93B3-3CDBD29FD531}" destId="{0CD08124-94F5-452E-B69C-9463FC538965}" srcOrd="2" destOrd="0" presId="urn:microsoft.com/office/officeart/2005/8/layout/orgChart1"/>
    <dgm:cxn modelId="{DBA789F4-E957-4307-B37F-65651F73086C}" type="presParOf" srcId="{04EE7F0F-934E-433C-BFC0-5CA49E5892F4}" destId="{24DE5037-56F4-422F-8560-B1B9DACA8482}" srcOrd="2" destOrd="0" presId="urn:microsoft.com/office/officeart/2005/8/layout/orgChart1"/>
    <dgm:cxn modelId="{96F1AA0A-9F6E-4A56-8AE1-4A450F268AC4}" type="presParOf" srcId="{04EE7F0F-934E-433C-BFC0-5CA49E5892F4}" destId="{AE62C272-7F03-4738-99D6-18819090F16D}" srcOrd="3" destOrd="0" presId="urn:microsoft.com/office/officeart/2005/8/layout/orgChart1"/>
    <dgm:cxn modelId="{56791FA5-3D15-4E9B-91D2-55A617EF3DDE}" type="presParOf" srcId="{AE62C272-7F03-4738-99D6-18819090F16D}" destId="{924642B9-78F9-4346-AB37-A67C99BE59A2}" srcOrd="0" destOrd="0" presId="urn:microsoft.com/office/officeart/2005/8/layout/orgChart1"/>
    <dgm:cxn modelId="{B46720D1-4B95-4426-AE14-5B90FC0BE322}" type="presParOf" srcId="{924642B9-78F9-4346-AB37-A67C99BE59A2}" destId="{EB59FB32-8A9B-447E-B395-47D47846BFFE}" srcOrd="0" destOrd="0" presId="urn:microsoft.com/office/officeart/2005/8/layout/orgChart1"/>
    <dgm:cxn modelId="{F53FFB16-B867-4776-B371-479D7FC780C4}" type="presParOf" srcId="{924642B9-78F9-4346-AB37-A67C99BE59A2}" destId="{020940E9-C789-40F6-85DC-E59AC511F45F}" srcOrd="1" destOrd="0" presId="urn:microsoft.com/office/officeart/2005/8/layout/orgChart1"/>
    <dgm:cxn modelId="{A42055F9-4810-4D55-85E6-35112F83ED9D}" type="presParOf" srcId="{AE62C272-7F03-4738-99D6-18819090F16D}" destId="{FB1EF1EF-1B29-40FF-B29D-F1E5E1B3451C}" srcOrd="1" destOrd="0" presId="urn:microsoft.com/office/officeart/2005/8/layout/orgChart1"/>
    <dgm:cxn modelId="{6957DC11-D3EC-4FC3-BACC-0E13FCAEFF4A}" type="presParOf" srcId="{FB1EF1EF-1B29-40FF-B29D-F1E5E1B3451C}" destId="{C88326DD-2098-4EC5-A267-1AE16ABFC0E7}" srcOrd="0" destOrd="0" presId="urn:microsoft.com/office/officeart/2005/8/layout/orgChart1"/>
    <dgm:cxn modelId="{5907FA0F-7CF9-4952-BEDB-55D69F19D22E}" type="presParOf" srcId="{FB1EF1EF-1B29-40FF-B29D-F1E5E1B3451C}" destId="{93C97FA5-3A39-4FD9-94D4-1A1DD8D14C00}" srcOrd="1" destOrd="0" presId="urn:microsoft.com/office/officeart/2005/8/layout/orgChart1"/>
    <dgm:cxn modelId="{CC19FF03-B8B0-4C0C-AFAF-03D80049F152}" type="presParOf" srcId="{93C97FA5-3A39-4FD9-94D4-1A1DD8D14C00}" destId="{1982AB16-364F-4FC0-A577-5127EDD01674}" srcOrd="0" destOrd="0" presId="urn:microsoft.com/office/officeart/2005/8/layout/orgChart1"/>
    <dgm:cxn modelId="{7A1D4EE3-EB1F-42E3-A8B7-ED9BF435C604}" type="presParOf" srcId="{1982AB16-364F-4FC0-A577-5127EDD01674}" destId="{72CCF383-2748-4EB9-BC01-40924C753911}" srcOrd="0" destOrd="0" presId="urn:microsoft.com/office/officeart/2005/8/layout/orgChart1"/>
    <dgm:cxn modelId="{6E2D0DA7-C965-41B6-8C1E-346727D551BC}" type="presParOf" srcId="{1982AB16-364F-4FC0-A577-5127EDD01674}" destId="{D60CD369-DF7E-4880-BA5A-3051BBBA2177}" srcOrd="1" destOrd="0" presId="urn:microsoft.com/office/officeart/2005/8/layout/orgChart1"/>
    <dgm:cxn modelId="{BA8C787B-7B1C-4639-B313-781460818471}" type="presParOf" srcId="{93C97FA5-3A39-4FD9-94D4-1A1DD8D14C00}" destId="{0FB3B0EE-6092-42AD-961B-89C9943DD31F}" srcOrd="1" destOrd="0" presId="urn:microsoft.com/office/officeart/2005/8/layout/orgChart1"/>
    <dgm:cxn modelId="{398551CE-2B92-4ED8-A5D2-BFA7AA51D092}" type="presParOf" srcId="{93C97FA5-3A39-4FD9-94D4-1A1DD8D14C00}" destId="{9698D4CC-7FDB-4927-ABA8-406BF71611A0}" srcOrd="2" destOrd="0" presId="urn:microsoft.com/office/officeart/2005/8/layout/orgChart1"/>
    <dgm:cxn modelId="{429FB8EF-AF44-47EC-A1C1-C5F786ECCB0C}" type="presParOf" srcId="{FB1EF1EF-1B29-40FF-B29D-F1E5E1B3451C}" destId="{F4ABD238-8BA4-47C9-88E3-B4970DA75B69}" srcOrd="2" destOrd="0" presId="urn:microsoft.com/office/officeart/2005/8/layout/orgChart1"/>
    <dgm:cxn modelId="{E85533D9-74F3-4EDA-B75A-E482DC1DC8FE}" type="presParOf" srcId="{FB1EF1EF-1B29-40FF-B29D-F1E5E1B3451C}" destId="{BDDDB6B8-28CA-4102-AB61-72CE91B4CE01}" srcOrd="3" destOrd="0" presId="urn:microsoft.com/office/officeart/2005/8/layout/orgChart1"/>
    <dgm:cxn modelId="{816207B6-1A01-440B-962A-095F54D82B00}" type="presParOf" srcId="{BDDDB6B8-28CA-4102-AB61-72CE91B4CE01}" destId="{11F88348-2684-47EF-862A-701D6C0A1478}" srcOrd="0" destOrd="0" presId="urn:microsoft.com/office/officeart/2005/8/layout/orgChart1"/>
    <dgm:cxn modelId="{3EB54FF0-BF99-4B76-8CF5-40828FB408BB}" type="presParOf" srcId="{11F88348-2684-47EF-862A-701D6C0A1478}" destId="{2632EE61-4D56-4B1D-9AB6-DCAFB13BFED2}" srcOrd="0" destOrd="0" presId="urn:microsoft.com/office/officeart/2005/8/layout/orgChart1"/>
    <dgm:cxn modelId="{ECCBEF4A-6D6E-4866-8BBC-84329E2C070A}" type="presParOf" srcId="{11F88348-2684-47EF-862A-701D6C0A1478}" destId="{4DC4A37F-F99B-45A4-ADA2-579488B0338E}" srcOrd="1" destOrd="0" presId="urn:microsoft.com/office/officeart/2005/8/layout/orgChart1"/>
    <dgm:cxn modelId="{2C3051EA-0ECE-4E2B-BA90-FCC088ED6EA4}" type="presParOf" srcId="{BDDDB6B8-28CA-4102-AB61-72CE91B4CE01}" destId="{4AD6FB10-D001-46E5-8EB3-90874004420A}" srcOrd="1" destOrd="0" presId="urn:microsoft.com/office/officeart/2005/8/layout/orgChart1"/>
    <dgm:cxn modelId="{63003688-EF07-45F6-8316-08413174BCA4}" type="presParOf" srcId="{BDDDB6B8-28CA-4102-AB61-72CE91B4CE01}" destId="{EB50D86D-B852-496F-8BD3-9A878887B3A5}" srcOrd="2" destOrd="0" presId="urn:microsoft.com/office/officeart/2005/8/layout/orgChart1"/>
    <dgm:cxn modelId="{513C9F0B-B28E-4EA4-AF38-D45B31869703}" type="presParOf" srcId="{AE62C272-7F03-4738-99D6-18819090F16D}" destId="{D4DD7E0E-5CE2-4412-BC6E-761882194F2D}" srcOrd="2" destOrd="0" presId="urn:microsoft.com/office/officeart/2005/8/layout/orgChart1"/>
    <dgm:cxn modelId="{2F0AE2FA-ED93-40F6-B719-FAD59FA10568}" type="presParOf" srcId="{D3F99672-7A9A-4C94-B612-ED8C07E54275}" destId="{AE81708F-C24E-4607-AD56-AE6627518FE1}" srcOrd="2" destOrd="0" presId="urn:microsoft.com/office/officeart/2005/8/layout/orgChart1"/>
    <dgm:cxn modelId="{2730238E-E0A5-4430-8015-3F070CA32035}" type="presParOf" srcId="{AE81708F-C24E-4607-AD56-AE6627518FE1}" destId="{C3EA3D97-F424-42D7-A856-BF93CB120490}" srcOrd="0" destOrd="0" presId="urn:microsoft.com/office/officeart/2005/8/layout/orgChart1"/>
    <dgm:cxn modelId="{CD196670-8183-41F7-8FEB-54F9240E36DC}" type="presParOf" srcId="{AE81708F-C24E-4607-AD56-AE6627518FE1}" destId="{40E4AFCE-8215-4FEB-9C9B-970B55BB66A8}" srcOrd="1" destOrd="0" presId="urn:microsoft.com/office/officeart/2005/8/layout/orgChart1"/>
    <dgm:cxn modelId="{0C256FC2-75A7-4D6C-8F82-F244F1740D7D}" type="presParOf" srcId="{40E4AFCE-8215-4FEB-9C9B-970B55BB66A8}" destId="{923FACAA-8A53-4576-91DE-4B6867810A49}" srcOrd="0" destOrd="0" presId="urn:microsoft.com/office/officeart/2005/8/layout/orgChart1"/>
    <dgm:cxn modelId="{723B6807-5E55-49D0-BA20-783AF26F3866}" type="presParOf" srcId="{923FACAA-8A53-4576-91DE-4B6867810A49}" destId="{8A5E0633-F5DD-4987-8324-D8F31F48FAD1}" srcOrd="0" destOrd="0" presId="urn:microsoft.com/office/officeart/2005/8/layout/orgChart1"/>
    <dgm:cxn modelId="{8DE9158C-D12F-4AF8-A13F-39628F120CCE}" type="presParOf" srcId="{923FACAA-8A53-4576-91DE-4B6867810A49}" destId="{54764D0D-2B3B-4BDE-86C8-BAA6848645C8}" srcOrd="1" destOrd="0" presId="urn:microsoft.com/office/officeart/2005/8/layout/orgChart1"/>
    <dgm:cxn modelId="{CBAAC860-DBF3-46B9-95D0-15418F2C6DDA}" type="presParOf" srcId="{40E4AFCE-8215-4FEB-9C9B-970B55BB66A8}" destId="{D6C135AE-CE9E-43E6-8801-88D2EDA4FEE3}" srcOrd="1" destOrd="0" presId="urn:microsoft.com/office/officeart/2005/8/layout/orgChart1"/>
    <dgm:cxn modelId="{B284CDD9-2ACB-4AE1-9922-48D6E1317BED}" type="presParOf" srcId="{40E4AFCE-8215-4FEB-9C9B-970B55BB66A8}" destId="{D9FA241A-A08E-471A-88AC-4028E68BA7C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04486-6E7E-4D1E-B735-73B9529E9B2B}">
      <dsp:nvSpPr>
        <dsp:cNvPr id="0" name=""/>
        <dsp:cNvSpPr/>
      </dsp:nvSpPr>
      <dsp:spPr>
        <a:xfrm rot="10800000">
          <a:off x="2271347" y="0"/>
          <a:ext cx="7598838" cy="1560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23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haroni" pitchFamily="2" charset="-79"/>
              <a:cs typeface="Aharoni" pitchFamily="2" charset="-79"/>
            </a:rPr>
            <a:t>Angina occurring at rest and prolonged, usually greater than </a:t>
          </a:r>
          <a:r>
            <a:rPr lang="en-US" sz="1600" kern="1200" dirty="0">
              <a:latin typeface="Arial Black" pitchFamily="34" charset="0"/>
              <a:cs typeface="Aharoni" pitchFamily="2" charset="-79"/>
            </a:rPr>
            <a:t>20</a:t>
          </a:r>
          <a:r>
            <a:rPr lang="en-US" sz="2000" kern="1200" dirty="0">
              <a:latin typeface="Aharoni" pitchFamily="2" charset="-79"/>
              <a:cs typeface="Aharoni" pitchFamily="2" charset="-79"/>
            </a:rPr>
            <a:t> mins.</a:t>
          </a:r>
          <a:endParaRPr lang="en-IN" sz="2000" kern="1200" dirty="0">
            <a:latin typeface="Aharoni" pitchFamily="2" charset="-79"/>
            <a:cs typeface="Aharoni" pitchFamily="2" charset="-79"/>
          </a:endParaRPr>
        </a:p>
      </dsp:txBody>
      <dsp:txXfrm rot="10800000">
        <a:off x="2661528" y="0"/>
        <a:ext cx="7208657" cy="1560726"/>
      </dsp:txXfrm>
    </dsp:sp>
    <dsp:sp modelId="{51E3F6D8-3177-4F0E-AC12-8C18A2C78DDD}">
      <dsp:nvSpPr>
        <dsp:cNvPr id="0" name=""/>
        <dsp:cNvSpPr/>
      </dsp:nvSpPr>
      <dsp:spPr>
        <a:xfrm>
          <a:off x="1523811" y="1308"/>
          <a:ext cx="1560726" cy="156072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7B1B7-6A9C-43CA-BA62-2872DC1094F4}">
      <dsp:nvSpPr>
        <dsp:cNvPr id="0" name=""/>
        <dsp:cNvSpPr/>
      </dsp:nvSpPr>
      <dsp:spPr>
        <a:xfrm rot="10800000">
          <a:off x="2304174" y="2027924"/>
          <a:ext cx="7598838" cy="1560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23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haroni" pitchFamily="2" charset="-79"/>
              <a:cs typeface="Aharoni" pitchFamily="2" charset="-79"/>
            </a:rPr>
            <a:t>New onset (less than </a:t>
          </a:r>
          <a:r>
            <a:rPr lang="en-US" sz="1600" kern="1200" dirty="0">
              <a:latin typeface="Arial Black" pitchFamily="34" charset="0"/>
              <a:cs typeface="Aharoni" pitchFamily="2" charset="-79"/>
            </a:rPr>
            <a:t>2</a:t>
          </a:r>
          <a:r>
            <a:rPr lang="en-US" sz="2000" kern="1200" dirty="0">
              <a:latin typeface="Aharoni" pitchFamily="2" charset="-79"/>
              <a:cs typeface="Aharoni" pitchFamily="2" charset="-79"/>
            </a:rPr>
            <a:t> months) angina of at least CCS class III severity</a:t>
          </a:r>
          <a:endParaRPr lang="en-IN" sz="2000" kern="1200" dirty="0">
            <a:latin typeface="Aharoni" pitchFamily="2" charset="-79"/>
            <a:cs typeface="Aharoni" pitchFamily="2" charset="-79"/>
          </a:endParaRPr>
        </a:p>
      </dsp:txBody>
      <dsp:txXfrm rot="10800000">
        <a:off x="2694355" y="2027924"/>
        <a:ext cx="7208657" cy="1560726"/>
      </dsp:txXfrm>
    </dsp:sp>
    <dsp:sp modelId="{737E73F9-F247-4708-8294-27D48EA133D8}">
      <dsp:nvSpPr>
        <dsp:cNvPr id="0" name=""/>
        <dsp:cNvSpPr/>
      </dsp:nvSpPr>
      <dsp:spPr>
        <a:xfrm>
          <a:off x="1523811" y="2027924"/>
          <a:ext cx="1560726" cy="156072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0D428-20AF-4FFD-A416-72045AA006AA}">
      <dsp:nvSpPr>
        <dsp:cNvPr id="0" name=""/>
        <dsp:cNvSpPr/>
      </dsp:nvSpPr>
      <dsp:spPr>
        <a:xfrm rot="10800000">
          <a:off x="2304174" y="4054539"/>
          <a:ext cx="7598838" cy="156072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23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haroni" pitchFamily="2" charset="-79"/>
              <a:cs typeface="Aharoni" pitchFamily="2" charset="-79"/>
            </a:rPr>
            <a:t>Previously diagnosed angina that has became distinctly more frequent, longer in duration or lower in threshold (increased by one or more CCS class to at least CCS class III severity)</a:t>
          </a:r>
          <a:endParaRPr lang="en-IN" sz="2000" kern="1200" dirty="0">
            <a:latin typeface="Aharoni" pitchFamily="2" charset="-79"/>
            <a:cs typeface="Aharoni" pitchFamily="2" charset="-79"/>
          </a:endParaRPr>
        </a:p>
      </dsp:txBody>
      <dsp:txXfrm rot="10800000">
        <a:off x="2694355" y="4054539"/>
        <a:ext cx="7208657" cy="1560726"/>
      </dsp:txXfrm>
    </dsp:sp>
    <dsp:sp modelId="{11200F91-EB1A-4E89-BD09-FA1EDEFCA19A}">
      <dsp:nvSpPr>
        <dsp:cNvPr id="0" name=""/>
        <dsp:cNvSpPr/>
      </dsp:nvSpPr>
      <dsp:spPr>
        <a:xfrm>
          <a:off x="1486197" y="4034031"/>
          <a:ext cx="1560726" cy="156072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A3D97-F424-42D7-A856-BF93CB120490}">
      <dsp:nvSpPr>
        <dsp:cNvPr id="0" name=""/>
        <dsp:cNvSpPr/>
      </dsp:nvSpPr>
      <dsp:spPr>
        <a:xfrm>
          <a:off x="5194610" y="688443"/>
          <a:ext cx="119209" cy="522250"/>
        </a:xfrm>
        <a:custGeom>
          <a:avLst/>
          <a:gdLst/>
          <a:ahLst/>
          <a:cxnLst/>
          <a:rect l="0" t="0" r="0" b="0"/>
          <a:pathLst>
            <a:path>
              <a:moveTo>
                <a:pt x="119209" y="0"/>
              </a:moveTo>
              <a:lnTo>
                <a:pt x="119209" y="522250"/>
              </a:lnTo>
              <a:lnTo>
                <a:pt x="0" y="52225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4ABD238-8BA4-47C9-88E3-B4970DA75B69}">
      <dsp:nvSpPr>
        <dsp:cNvPr id="0" name=""/>
        <dsp:cNvSpPr/>
      </dsp:nvSpPr>
      <dsp:spPr>
        <a:xfrm>
          <a:off x="5570404" y="2419818"/>
          <a:ext cx="206062" cy="1413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3483"/>
              </a:lnTo>
              <a:lnTo>
                <a:pt x="206062" y="141348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88326DD-2098-4EC5-A267-1AE16ABFC0E7}">
      <dsp:nvSpPr>
        <dsp:cNvPr id="0" name=""/>
        <dsp:cNvSpPr/>
      </dsp:nvSpPr>
      <dsp:spPr>
        <a:xfrm>
          <a:off x="5570404" y="2419818"/>
          <a:ext cx="206062" cy="550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0634"/>
              </a:lnTo>
              <a:lnTo>
                <a:pt x="206062" y="550634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4DE5037-56F4-422F-8560-B1B9DACA8482}">
      <dsp:nvSpPr>
        <dsp:cNvPr id="0" name=""/>
        <dsp:cNvSpPr/>
      </dsp:nvSpPr>
      <dsp:spPr>
        <a:xfrm>
          <a:off x="5313820" y="688443"/>
          <a:ext cx="806083" cy="1044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5292"/>
              </a:lnTo>
              <a:lnTo>
                <a:pt x="806083" y="925292"/>
              </a:lnTo>
              <a:lnTo>
                <a:pt x="806083" y="104450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9F04238-F137-4929-8569-676B17C9F965}">
      <dsp:nvSpPr>
        <dsp:cNvPr id="0" name=""/>
        <dsp:cNvSpPr/>
      </dsp:nvSpPr>
      <dsp:spPr>
        <a:xfrm>
          <a:off x="4507737" y="688443"/>
          <a:ext cx="806083" cy="1044501"/>
        </a:xfrm>
        <a:custGeom>
          <a:avLst/>
          <a:gdLst/>
          <a:ahLst/>
          <a:cxnLst/>
          <a:rect l="0" t="0" r="0" b="0"/>
          <a:pathLst>
            <a:path>
              <a:moveTo>
                <a:pt x="806083" y="0"/>
              </a:moveTo>
              <a:lnTo>
                <a:pt x="806083" y="925292"/>
              </a:lnTo>
              <a:lnTo>
                <a:pt x="0" y="925292"/>
              </a:lnTo>
              <a:lnTo>
                <a:pt x="0" y="104450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B5B0D0-3D7A-486C-9195-FBE76A96BD66}">
      <dsp:nvSpPr>
        <dsp:cNvPr id="0" name=""/>
        <dsp:cNvSpPr/>
      </dsp:nvSpPr>
      <dsp:spPr>
        <a:xfrm>
          <a:off x="4626946" y="1569"/>
          <a:ext cx="1373747" cy="686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ACS</a:t>
          </a:r>
        </a:p>
      </dsp:txBody>
      <dsp:txXfrm>
        <a:off x="4626946" y="1569"/>
        <a:ext cx="1373747" cy="686873"/>
      </dsp:txXfrm>
    </dsp:sp>
    <dsp:sp modelId="{8A75AB14-3C69-482A-8910-05D48D0D72FD}">
      <dsp:nvSpPr>
        <dsp:cNvPr id="0" name=""/>
        <dsp:cNvSpPr/>
      </dsp:nvSpPr>
      <dsp:spPr>
        <a:xfrm>
          <a:off x="3820863" y="1732945"/>
          <a:ext cx="1373747" cy="6868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STEMI</a:t>
          </a:r>
        </a:p>
      </dsp:txBody>
      <dsp:txXfrm>
        <a:off x="3820863" y="1732945"/>
        <a:ext cx="1373747" cy="686873"/>
      </dsp:txXfrm>
    </dsp:sp>
    <dsp:sp modelId="{EB59FB32-8A9B-447E-B395-47D47846BFFE}">
      <dsp:nvSpPr>
        <dsp:cNvPr id="0" name=""/>
        <dsp:cNvSpPr/>
      </dsp:nvSpPr>
      <dsp:spPr>
        <a:xfrm>
          <a:off x="5433029" y="1732945"/>
          <a:ext cx="1373747" cy="6868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NSTE-ACS</a:t>
          </a:r>
        </a:p>
      </dsp:txBody>
      <dsp:txXfrm>
        <a:off x="5433029" y="1732945"/>
        <a:ext cx="1373747" cy="686873"/>
      </dsp:txXfrm>
    </dsp:sp>
    <dsp:sp modelId="{72CCF383-2748-4EB9-BC01-40924C753911}">
      <dsp:nvSpPr>
        <dsp:cNvPr id="0" name=""/>
        <dsp:cNvSpPr/>
      </dsp:nvSpPr>
      <dsp:spPr>
        <a:xfrm>
          <a:off x="5776466" y="2658237"/>
          <a:ext cx="1248861" cy="6244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UNSTABLE ANGINA</a:t>
          </a:r>
        </a:p>
      </dsp:txBody>
      <dsp:txXfrm>
        <a:off x="5776466" y="2658237"/>
        <a:ext cx="1248861" cy="624430"/>
      </dsp:txXfrm>
    </dsp:sp>
    <dsp:sp modelId="{2632EE61-4D56-4B1D-9AB6-DCAFB13BFED2}">
      <dsp:nvSpPr>
        <dsp:cNvPr id="0" name=""/>
        <dsp:cNvSpPr/>
      </dsp:nvSpPr>
      <dsp:spPr>
        <a:xfrm>
          <a:off x="5776466" y="3521086"/>
          <a:ext cx="1248861" cy="6244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NSTEMI</a:t>
          </a:r>
        </a:p>
      </dsp:txBody>
      <dsp:txXfrm>
        <a:off x="5776466" y="3521086"/>
        <a:ext cx="1248861" cy="624430"/>
      </dsp:txXfrm>
    </dsp:sp>
    <dsp:sp modelId="{8A5E0633-F5DD-4987-8324-D8F31F48FAD1}">
      <dsp:nvSpPr>
        <dsp:cNvPr id="0" name=""/>
        <dsp:cNvSpPr/>
      </dsp:nvSpPr>
      <dsp:spPr>
        <a:xfrm>
          <a:off x="4059282" y="926861"/>
          <a:ext cx="1135328" cy="5676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ECG</a:t>
          </a:r>
        </a:p>
      </dsp:txBody>
      <dsp:txXfrm>
        <a:off x="4059282" y="926861"/>
        <a:ext cx="1135328" cy="567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93C26-DFC3-433E-8975-FE23F0172DD2}" type="datetimeFigureOut">
              <a:rPr lang="en-IN" smtClean="0"/>
              <a:t>04-05-2021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61D24-4A9F-41F8-8BBA-453D8F1BE0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41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>
                <a:latin typeface="Aharoni" pitchFamily="2" charset="-79"/>
                <a:cs typeface="Aharoni" pitchFamily="2" charset="-79"/>
              </a:rPr>
              <a:t>(7% vs. 3–5%, respectively),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D826D-C1DC-40B7-B20A-AC2007D6A127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61D24-4A9F-41F8-8BBA-453D8F1BE05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919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Abnormal Q wave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tx1"/>
                </a:solidFill>
              </a:rPr>
              <a:t>Any Q wave in v2 to v3 ≥20msec or QS complex in lead v2-v3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tx1"/>
                </a:solidFill>
              </a:rPr>
              <a:t>In 2 contiguous leads, Q wave ≥30msec and ≥0.1mV deep or QS complex I, II, </a:t>
            </a:r>
            <a:r>
              <a:rPr lang="en-IN" dirty="0" err="1">
                <a:solidFill>
                  <a:schemeClr val="tx1"/>
                </a:solidFill>
              </a:rPr>
              <a:t>aVL,aVF</a:t>
            </a:r>
            <a:r>
              <a:rPr lang="en-IN" dirty="0">
                <a:solidFill>
                  <a:schemeClr val="tx1"/>
                </a:solidFill>
              </a:rPr>
              <a:t>, or  v4 – v6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tx1"/>
                </a:solidFill>
              </a:rPr>
              <a:t>R wave ≥40msec in v1-v2 + R/S ratio ≥1 with concordant positive T wave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61D24-4A9F-41F8-8BBA-453D8F1BE053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87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>
                <a:latin typeface="Aharoni" pitchFamily="2" charset="-79"/>
                <a:cs typeface="Aharoni" pitchFamily="2" charset="-79"/>
              </a:rPr>
              <a:t>Ischemia in the territory of the circumflex artery or isolated right ventricular ischemia frequently escapes the common 12-lead ECG, but may be detected in leads V7–V9 and in leads V3R and V4R, respectively.</a:t>
            </a:r>
            <a:r>
              <a:rPr lang="en-IN" baseline="30000" dirty="0">
                <a:latin typeface="Aharoni" pitchFamily="2" charset="-79"/>
                <a:cs typeface="Aharoni" pitchFamily="2" charset="-79"/>
              </a:rPr>
              <a:t>2</a:t>
            </a:r>
            <a:endParaRPr lang="en-IN" dirty="0">
              <a:latin typeface="Aharoni" pitchFamily="2" charset="-79"/>
              <a:cs typeface="Aharoni" pitchFamily="2" charset="-79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D826D-C1DC-40B7-B20A-AC2007D6A127}" type="slidenum">
              <a:rPr lang="en-IN" smtClean="0"/>
              <a:pPr/>
              <a:t>20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61D24-4A9F-41F8-8BBA-453D8F1BE053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3450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61D24-4A9F-41F8-8BBA-453D8F1BE053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061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TRITON –TIMI : 38:  trial to assess improvement in therapeutic outcomes by optimizing platelet inhibition with prasugrel – thrombolysis in 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TRILOGY ACS- the targeted platelet inhibition to clarify the optimal strategy to medically manage acute coronary syndromes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PLATO: the study of platelet inhibition and patient outcomes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61D24-4A9F-41F8-8BBA-453D8F1BE053}" type="slidenum">
              <a:rPr lang="en-IN" smtClean="0"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882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6F9D8-6314-483D-967A-4A17B784FEEA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62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BB74B-D57E-4AFB-8432-8C71880658B8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7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8E5D1-7957-4A04-8AA0-CB6DB7E22FF7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4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23418" y="6400801"/>
            <a:ext cx="1468583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Sun Pharma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09600" y="1371600"/>
            <a:ext cx="10871200" cy="4724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600" y="304801"/>
            <a:ext cx="10871200" cy="882119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05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23418" y="6400801"/>
            <a:ext cx="1468583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Sun Pharma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09600" y="1371600"/>
            <a:ext cx="10871200" cy="4724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600" y="304801"/>
            <a:ext cx="10871200" cy="882119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9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AABA-8F41-409E-ADAB-6B7308E0B663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2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4832-0FE7-4A46-A387-460AAE6B8284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06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E291-3643-4685-B9C2-4486CB6A27EE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9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48C-9F1E-48F1-BA66-0A12110EFDEA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3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83CF-FCAD-4736-BAFB-9B14BDF2AE27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4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F698-22DC-45FD-9CF0-F1DEBB6C3D53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4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1A7EF55-A1DD-4EEB-9EF3-D98FBAA68CF9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6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B1F8-B976-4C13-995F-602291409BE6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9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E9A061-57FB-4B83-A3FE-80D9CE52340F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66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70" r:id="rId13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e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1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5.png" /><Relationship Id="rId4" Type="http://schemas.openxmlformats.org/officeDocument/2006/relationships/image" Target="../media/image24.jpg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3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 /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4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8.jpg" /><Relationship Id="rId4" Type="http://schemas.openxmlformats.org/officeDocument/2006/relationships/image" Target="../media/image47.jpg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 /><Relationship Id="rId2" Type="http://schemas.openxmlformats.org/officeDocument/2006/relationships/image" Target="../media/image49.jpg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image" Target="../media/image63.jpg" /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2.xml" 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2.xml" 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2.xml" 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 /><Relationship Id="rId1" Type="http://schemas.openxmlformats.org/officeDocument/2006/relationships/slideLayout" Target="../slideLayouts/slideLayout2.xml" 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71FE-0662-4A6C-9B63-9636D7599F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NSTEMI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42350-6E43-4401-8C47-C03E2263D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b="1" i="1" dirty="0"/>
              <a:t>DR.MUHAMMAD AMEEN 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058" y="0"/>
            <a:ext cx="5224942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02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D031-8633-4EA7-B953-9A849F69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8BE2-E74E-4117-9831-D769BBA91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The fraction of ACS attributed to NSTEMI continues to increase, while that for STEMI is declining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Wider use of preventive measures(</a:t>
            </a:r>
            <a:r>
              <a:rPr lang="en-IN" dirty="0" err="1"/>
              <a:t>Aspirin,statin</a:t>
            </a:r>
            <a:r>
              <a:rPr lang="en-IN" dirty="0"/>
              <a:t> etc.)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Aging of population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Greater prevalence of T2DM and CKD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Lower rates of smoking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Broader use of </a:t>
            </a:r>
            <a:r>
              <a:rPr lang="en-IN" dirty="0" err="1"/>
              <a:t>hs-cTn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18" y="-12700"/>
            <a:ext cx="2472881" cy="17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493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D863-AC4F-4E1B-856B-2BC9774B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458C0-0180-4D57-859D-98982CB1C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Involves following processes singly or in combination</a:t>
            </a:r>
            <a:endParaRPr lang="en-IN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Disruption of an unstable coronary plaque (rupture/erosion/nodular calcification)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Coronary arterial vasoconstriction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Gradual intraluminal narrowing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Myocardial oxygen supply-demand mismatch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7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11AA4-91CF-4BCB-A4D5-92B7BA12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15BD77-FAC6-458E-B633-94761CB46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-12945"/>
            <a:ext cx="8610600" cy="634345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4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Jama</a:t>
            </a:r>
            <a:r>
              <a:rPr lang="en-US" dirty="0"/>
              <a:t> </a:t>
            </a:r>
            <a:r>
              <a:rPr lang="en-US" dirty="0" err="1"/>
              <a:t>cardiol</a:t>
            </a:r>
            <a:r>
              <a:rPr lang="en-US" dirty="0"/>
              <a:t> 2016;1(6):718-30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0" y="45615"/>
            <a:ext cx="8030030" cy="628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60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0068-18B6-406A-93A4-ECDCDEC6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DIAGNOSIS: NSTE ACS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11FC3-93F9-4276-8EC4-03A3F627B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History and examination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ECG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Cardiac biomarkers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Imaging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FC2C2-E6AA-4513-9923-2D6083BB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9196" y="6384184"/>
            <a:ext cx="4822804" cy="36512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40FC5A-DFAB-4AA8-8B8C-9C4A2FF15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159699"/>
              </p:ext>
            </p:extLst>
          </p:nvPr>
        </p:nvGraphicFramePr>
        <p:xfrm>
          <a:off x="5351488" y="2083771"/>
          <a:ext cx="5471410" cy="251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410">
                  <a:extLst>
                    <a:ext uri="{9D8B030D-6E8A-4147-A177-3AD203B41FA5}">
                      <a16:colId xmlns:a16="http://schemas.microsoft.com/office/drawing/2014/main" val="2550976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GOALS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277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IN" dirty="0"/>
                        <a:t>Recognize or exclude MI using cardiac biomarkers (</a:t>
                      </a:r>
                      <a:r>
                        <a:rPr lang="en-IN" dirty="0" err="1"/>
                        <a:t>cTn</a:t>
                      </a:r>
                      <a:r>
                        <a:rPr lang="en-IN" dirty="0"/>
                        <a:t>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IN" dirty="0"/>
                        <a:t>Detect Rest ischaemia (serial or continuous ECGs)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IN" dirty="0"/>
                        <a:t>Detect significant coronary obstruction with CCTA and/or  using stress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5762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1346F9-7F6B-4C3A-9D5E-DFF5C860799A}"/>
              </a:ext>
            </a:extLst>
          </p:cNvPr>
          <p:cNvSpPr txBox="1"/>
          <p:nvPr/>
        </p:nvSpPr>
        <p:spPr>
          <a:xfrm>
            <a:off x="134911" y="6400228"/>
            <a:ext cx="584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CCTA=coronary computed tomographic angiography</a:t>
            </a:r>
          </a:p>
        </p:txBody>
      </p:sp>
    </p:spTree>
    <p:extLst>
      <p:ext uri="{BB962C8B-B14F-4D97-AF65-F5344CB8AC3E}">
        <p14:creationId xmlns:p14="http://schemas.microsoft.com/office/powerpoint/2010/main" val="299137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3FEF-27FF-4524-9031-54FEC88DB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CA44B0-20FA-4F20-9B69-73265FD53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238" y="1846263"/>
            <a:ext cx="6307850" cy="40227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88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EE36-2D00-4407-A37A-CC66402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HISTORY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021E08-6F1A-4CE2-91D8-7E2C8353B2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9648910"/>
              </p:ext>
            </p:extLst>
          </p:nvPr>
        </p:nvGraphicFramePr>
        <p:xfrm>
          <a:off x="1096963" y="1846263"/>
          <a:ext cx="10058400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1397129512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4111741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Symptoms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82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Chest discomfort </a:t>
                      </a:r>
                    </a:p>
                    <a:p>
                      <a:r>
                        <a:rPr lang="en-IN" dirty="0"/>
                        <a:t>Site: substernal</a:t>
                      </a:r>
                    </a:p>
                    <a:p>
                      <a:r>
                        <a:rPr lang="en-IN" dirty="0"/>
                        <a:t>Radiation: left arm/shoulder, superiorly to neck and jaw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Has </a:t>
                      </a:r>
                      <a:r>
                        <a:rPr lang="en-IN" b="1" dirty="0" err="1"/>
                        <a:t>atleast</a:t>
                      </a:r>
                      <a:r>
                        <a:rPr lang="en-IN" b="1" dirty="0"/>
                        <a:t> 1 of 3 features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IN" b="0" dirty="0"/>
                        <a:t>Occurrence at rest (or with minimal exertion), lasting &gt; 10mins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IN" b="0" dirty="0"/>
                        <a:t>Relatively recent onset ( within prior 2 weeks)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en-IN" b="0" dirty="0"/>
                        <a:t>Crescendo pattern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IN" b="0" dirty="0"/>
                        <a:t>More severe, prolonged , or frequent than previous episodes</a:t>
                      </a:r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620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Angina equivalents</a:t>
                      </a:r>
                    </a:p>
                    <a:p>
                      <a:r>
                        <a:rPr lang="en-IN" dirty="0"/>
                        <a:t>Atypical symptoms: more common</a:t>
                      </a:r>
                    </a:p>
                    <a:p>
                      <a:r>
                        <a:rPr lang="en-IN" dirty="0"/>
                        <a:t>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Elderly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à"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Women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à"/>
                      </a:pPr>
                      <a:r>
                        <a:rPr lang="en-IN" dirty="0">
                          <a:sym typeface="Wingdings" panose="05000000000000000000" pitchFamily="2" charset="2"/>
                        </a:rPr>
                        <a:t> patients with DM, CKD or dementia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Dyspnoea, epigastric discomfort, sweating, nausea, </a:t>
                      </a:r>
                      <a:r>
                        <a:rPr lang="en-IN" dirty="0" err="1"/>
                        <a:t>vomiting,syncope</a:t>
                      </a:r>
                      <a:endParaRPr lang="en-IN" dirty="0"/>
                    </a:p>
                    <a:p>
                      <a:r>
                        <a:rPr lang="en-IN" dirty="0"/>
                        <a:t>Other </a:t>
                      </a:r>
                      <a:r>
                        <a:rPr lang="en-IN" b="1" dirty="0"/>
                        <a:t>atypical symptoms</a:t>
                      </a:r>
                      <a:r>
                        <a:rPr lang="en-IN" dirty="0"/>
                        <a:t>:</a:t>
                      </a:r>
                    </a:p>
                    <a:p>
                      <a:r>
                        <a:rPr lang="en-IN" dirty="0"/>
                        <a:t>Anxiety, profound weakness,, dizziness, syncope, palpitation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478702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75EE3-B2B6-4456-BBB0-2451D811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3628" y="6492875"/>
            <a:ext cx="4822804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2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0"/>
            <a:ext cx="999744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haroni" pitchFamily="2" charset="-79"/>
                <a:cs typeface="Aharoni" pitchFamily="2" charset="-79"/>
              </a:rPr>
              <a:t>Clinical Examination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" name="Content Placeholder 7" descr="bodyM1808_450x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360" y="692696"/>
            <a:ext cx="7872875" cy="5832648"/>
          </a:xfrm>
        </p:spPr>
      </p:pic>
      <p:cxnSp>
        <p:nvCxnSpPr>
          <p:cNvPr id="10" name="Straight Arrow Connector 9"/>
          <p:cNvCxnSpPr/>
          <p:nvPr/>
        </p:nvCxnSpPr>
        <p:spPr>
          <a:xfrm>
            <a:off x="4463819" y="1340768"/>
            <a:ext cx="4704523" cy="1588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59829" y="6237312"/>
            <a:ext cx="4608512" cy="1588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35893" y="5517232"/>
            <a:ext cx="4032448" cy="1588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607835" y="3308987"/>
            <a:ext cx="1440160" cy="1536171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096000" y="3356992"/>
            <a:ext cx="2976331" cy="1588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360363" y="11247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Diaphoresis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64352" y="2996953"/>
            <a:ext cx="240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haroni" pitchFamily="2" charset="-79"/>
                <a:cs typeface="Aharoni" pitchFamily="2" charset="-79"/>
              </a:rPr>
              <a:t>Sinus Trachycardia,</a:t>
            </a:r>
          </a:p>
          <a:p>
            <a:pPr algn="ctr"/>
            <a:r>
              <a:rPr lang="en-US" dirty="0">
                <a:latin typeface="Aharoni" pitchFamily="2" charset="-79"/>
                <a:cs typeface="Aharoni" pitchFamily="2" charset="-79"/>
              </a:rPr>
              <a:t>Third/Fourth heart sound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64352" y="5373216"/>
            <a:ext cx="220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Basilar rales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60363" y="6021288"/>
            <a:ext cx="2112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Hypotension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192011" y="4869160"/>
            <a:ext cx="2880320" cy="1588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168341" y="4725144"/>
            <a:ext cx="240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Pale cool skin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8441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 build="allAtOnce"/>
      <p:bldP spid="26" grpId="0" build="allAtOnce"/>
      <p:bldP spid="27" grpId="0" build="allAtOnce"/>
      <p:bldP spid="3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FFA4-E9DF-4B54-B323-29CC0538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6F2B2-AB42-45D1-8D09-F2ED1DDF8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6514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dirty="0"/>
              <a:t>12 LEAD ECG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dirty="0"/>
              <a:t>Performed as soon as possible (within 10 mins)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dirty="0"/>
              <a:t>Normal ECG – does not exclude NSTE-ACS (ECG blind territory/episodic ischemia): take serial ECGs and Posterior +RV leads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dirty="0"/>
              <a:t>ECG changes-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IN" sz="2000" dirty="0"/>
              <a:t>Transient ST segment elevation &lt;20min (10% of patients)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IN" sz="2000" dirty="0"/>
              <a:t>New ST depression ( 1/3</a:t>
            </a:r>
            <a:r>
              <a:rPr lang="en-IN" sz="2000" baseline="30000" dirty="0"/>
              <a:t>rd</a:t>
            </a:r>
            <a:r>
              <a:rPr lang="en-IN" sz="2000" dirty="0"/>
              <a:t> of patients)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IN" sz="2000" dirty="0"/>
              <a:t>T wave changes –more common but less specific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New and deep T wave  inversions or normalization of Previously negative T wave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IN" sz="2000" dirty="0"/>
              <a:t>Bundle branch block/paced rhythm: difficult to interpret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dirty="0"/>
              <a:t>Repeat ECG: every 30 minutes until the symptoms resolve</a:t>
            </a:r>
            <a:endParaRPr lang="en-IN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24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IN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1184A-BB2C-42D0-A077-DD07313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5009" y="6388834"/>
            <a:ext cx="785853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0"/>
            <a:ext cx="25146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77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02AD-C5F3-47D5-8A87-911FD18F2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ECG criteria- NSTE-ACS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C559A-C148-4A29-AEE6-FF5E82267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IN" dirty="0"/>
              <a:t>In </a:t>
            </a:r>
            <a:r>
              <a:rPr lang="en-IN" b="1" dirty="0">
                <a:solidFill>
                  <a:srgbClr val="FF0000"/>
                </a:solidFill>
              </a:rPr>
              <a:t>2 contiguous </a:t>
            </a:r>
            <a:r>
              <a:rPr lang="en-IN" dirty="0"/>
              <a:t>leads</a:t>
            </a:r>
          </a:p>
          <a:p>
            <a:pPr marL="749808" lvl="1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2000" dirty="0"/>
              <a:t>New horizontal or </a:t>
            </a:r>
            <a:r>
              <a:rPr lang="en-IN" sz="2000" dirty="0" err="1"/>
              <a:t>downsloping</a:t>
            </a:r>
            <a:r>
              <a:rPr lang="en-IN" sz="2000" dirty="0"/>
              <a:t> ST-depression ≥ 0.5mm</a:t>
            </a:r>
          </a:p>
          <a:p>
            <a:pPr marL="292608" lvl="1" indent="0">
              <a:lnSpc>
                <a:spcPct val="200000"/>
              </a:lnSpc>
              <a:buNone/>
            </a:pPr>
            <a:r>
              <a:rPr lang="en-IN" sz="2000" dirty="0"/>
              <a:t>                               and/or</a:t>
            </a:r>
          </a:p>
          <a:p>
            <a:pPr marL="749808" lvl="1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2000" dirty="0"/>
              <a:t>T wave inversions &gt; 1mm in leads with prominent R wave or R/S ratio &gt;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611" y="0"/>
            <a:ext cx="3765390" cy="171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76658-3DA8-4038-B89F-659DB64E9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B9CA2-BC61-4691-86C0-5A01D4B07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Definition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History and examination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ECG, Biomarkers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Non invasive and invasive testing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Management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Special groups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3" y="0"/>
            <a:ext cx="3455987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578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821" y="251892"/>
            <a:ext cx="9997440" cy="1080120"/>
          </a:xfrm>
        </p:spPr>
        <p:txBody>
          <a:bodyPr/>
          <a:lstStyle/>
          <a:p>
            <a:pPr algn="ctr"/>
            <a:r>
              <a:rPr lang="en-US" dirty="0">
                <a:latin typeface="Aharoni" pitchFamily="2" charset="-79"/>
                <a:cs typeface="Aharoni" pitchFamily="2" charset="-79"/>
              </a:rPr>
              <a:t>Electrocardiogram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6" y="1739900"/>
            <a:ext cx="10465163" cy="47134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2400" dirty="0">
                <a:latin typeface="Aharoni" pitchFamily="2" charset="-79"/>
                <a:cs typeface="Aharoni" pitchFamily="2" charset="-79"/>
              </a:rPr>
              <a:t>A completely normal ECG in a patient with chest pain does not exclude the possibility of ACS</a:t>
            </a:r>
          </a:p>
          <a:p>
            <a:pPr lvl="2">
              <a:buFont typeface="Wingdings" pitchFamily="2" charset="2"/>
              <a:buChar char="Ø"/>
            </a:pPr>
            <a:r>
              <a:rPr lang="en-IN" sz="1400" dirty="0">
                <a:latin typeface="Arial Black" pitchFamily="34" charset="0"/>
                <a:cs typeface="Aharoni" pitchFamily="2" charset="-79"/>
              </a:rPr>
              <a:t>1</a:t>
            </a:r>
            <a:r>
              <a:rPr lang="en-IN" dirty="0">
                <a:latin typeface="Arial Black" pitchFamily="34" charset="0"/>
                <a:cs typeface="Aharoni" pitchFamily="2" charset="-79"/>
              </a:rPr>
              <a:t>% </a:t>
            </a:r>
            <a:r>
              <a:rPr lang="en-IN" sz="2000" dirty="0">
                <a:latin typeface="Aharoni" pitchFamily="2" charset="-79"/>
                <a:cs typeface="Aharoni" pitchFamily="2" charset="-79"/>
              </a:rPr>
              <a:t>to </a:t>
            </a:r>
            <a:r>
              <a:rPr lang="en-IN" dirty="0">
                <a:latin typeface="Arial Black" pitchFamily="34" charset="0"/>
                <a:cs typeface="Aharoni" pitchFamily="2" charset="-79"/>
              </a:rPr>
              <a:t>6%</a:t>
            </a:r>
            <a:r>
              <a:rPr lang="en-IN" sz="2000" dirty="0">
                <a:latin typeface="Aharoni" pitchFamily="2" charset="-79"/>
                <a:cs typeface="Aharoni" pitchFamily="2" charset="-79"/>
              </a:rPr>
              <a:t> of such patients eventually are proved to have had an NSTEMI.</a:t>
            </a:r>
          </a:p>
          <a:p>
            <a:pPr lvl="2">
              <a:buFont typeface="Wingdings" pitchFamily="2" charset="2"/>
              <a:buChar char="Ø"/>
            </a:pPr>
            <a:r>
              <a:rPr lang="en-IN" sz="2000" dirty="0">
                <a:latin typeface="Aharoni" pitchFamily="2" charset="-79"/>
                <a:cs typeface="Aharoni" pitchFamily="2" charset="-79"/>
              </a:rPr>
              <a:t>At least 4% will be found to have UA.</a:t>
            </a:r>
            <a:r>
              <a:rPr lang="en-IN" sz="2000" baseline="30000" dirty="0">
                <a:latin typeface="Aharoni" pitchFamily="2" charset="-79"/>
                <a:cs typeface="Aharoni" pitchFamily="2" charset="-79"/>
              </a:rPr>
              <a:t>*</a:t>
            </a:r>
            <a:endParaRPr lang="en-IN" sz="2000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§"/>
            </a:pPr>
            <a:endParaRPr lang="en-IN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§"/>
            </a:pP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 descr="78881-Royalty-Free-RF-Clipart-Illustration-Of-A-Caucasian-Cartoon-Doctor-Man-Carrying-His-First-Aid-B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6053" y="4437112"/>
            <a:ext cx="3744416" cy="1800200"/>
          </a:xfrm>
          <a:prstGeom prst="rect">
            <a:avLst/>
          </a:prstGeom>
        </p:spPr>
      </p:pic>
      <p:pic>
        <p:nvPicPr>
          <p:cNvPr id="5" name="Picture 4" descr="The_week_in_HE_2508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9509" y="4437113"/>
            <a:ext cx="3936437" cy="1820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5520" y="4437112"/>
            <a:ext cx="3744416" cy="36933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latin typeface="Comic Sans MS" pitchFamily="66" charset="0"/>
              </a:rPr>
              <a:t>Doctor! I m dying….</a:t>
            </a:r>
            <a:endParaRPr lang="en-IN" i="1" dirty="0">
              <a:latin typeface="Comic Sans MS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9360363" y="3789040"/>
            <a:ext cx="2208245" cy="720080"/>
          </a:xfrm>
          <a:prstGeom prst="wedgeRoundRectCallout">
            <a:avLst>
              <a:gd name="adj1" fmla="val -61469"/>
              <a:gd name="adj2" fmla="val 97064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9456373" y="3789041"/>
            <a:ext cx="2112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solidFill>
                  <a:schemeClr val="bg1"/>
                </a:solidFill>
                <a:latin typeface="Comic Sans MS" pitchFamily="66" charset="0"/>
              </a:rPr>
              <a:t>don't worry ..u r fine.</a:t>
            </a:r>
          </a:p>
          <a:p>
            <a:pPr algn="ctr"/>
            <a:r>
              <a:rPr lang="en-US" sz="1100" b="1" i="1" dirty="0">
                <a:solidFill>
                  <a:schemeClr val="bg1"/>
                </a:solidFill>
                <a:latin typeface="Comic Sans MS" pitchFamily="66" charset="0"/>
              </a:rPr>
              <a:t>I have seen your ECG</a:t>
            </a:r>
            <a:endParaRPr lang="en-IN" sz="1100" b="1" i="1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67" y="6525344"/>
            <a:ext cx="48005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IN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*</a:t>
            </a:r>
            <a:r>
              <a:rPr lang="en-IN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Rouan</a:t>
            </a:r>
            <a:r>
              <a:rPr lang="en-IN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GW </a:t>
            </a:r>
            <a:r>
              <a:rPr lang="en-IN" sz="1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et al</a:t>
            </a:r>
            <a:r>
              <a:rPr lang="en-IN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, Am J Cardiol 1989</a:t>
            </a:r>
          </a:p>
          <a:p>
            <a:endParaRPr lang="en-IN" sz="1600" dirty="0">
              <a:solidFill>
                <a:schemeClr val="accent4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97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/>
          <a:stretch/>
        </p:blipFill>
        <p:spPr bwMode="auto">
          <a:xfrm>
            <a:off x="1320800" y="1908207"/>
            <a:ext cx="6502400" cy="445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31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D562B-9E0F-48A7-AA43-B407F2CE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BIOMARKERS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AD42B-FBE8-4E49-9FBF-39E8B99DA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Diagnosis, Risk stratification, Treatment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Cardiac troponins &gt; </a:t>
            </a:r>
            <a:r>
              <a:rPr lang="en-IN"/>
              <a:t>CK-MB </a:t>
            </a: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Clinical presentation compatible with MI</a:t>
            </a:r>
          </a:p>
          <a:p>
            <a:pPr marL="0" indent="0">
              <a:buNone/>
            </a:pPr>
            <a:r>
              <a:rPr lang="en-IN" dirty="0"/>
              <a:t>                               +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Dynamic change of cardiac troponin &gt; 99</a:t>
            </a:r>
            <a:r>
              <a:rPr lang="en-IN" baseline="30000" dirty="0"/>
              <a:t>th</a:t>
            </a:r>
            <a:r>
              <a:rPr lang="en-IN" dirty="0"/>
              <a:t> percentile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CK-MB- rapid decline after MI – detection of early reinfarction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Copeptin : C- terminal part of vasopressin </a:t>
            </a:r>
            <a:r>
              <a:rPr lang="en-IN" dirty="0" err="1"/>
              <a:t>prohormone</a:t>
            </a:r>
            <a:endParaRPr lang="en-IN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000" dirty="0"/>
              <a:t>Quantify endogenous stress level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sz="2000" dirty="0"/>
              <a:t>Role : early rule out of MI when </a:t>
            </a:r>
            <a:r>
              <a:rPr lang="en-IN" sz="2000" dirty="0" err="1"/>
              <a:t>cTn</a:t>
            </a:r>
            <a:r>
              <a:rPr lang="en-IN" sz="2000" dirty="0"/>
              <a:t> not available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IN" sz="2000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E2C5597-9CA0-4CBB-8273-715AA762F069}"/>
              </a:ext>
            </a:extLst>
          </p:cNvPr>
          <p:cNvSpPr/>
          <p:nvPr/>
        </p:nvSpPr>
        <p:spPr>
          <a:xfrm>
            <a:off x="7300210" y="2803161"/>
            <a:ext cx="404734" cy="11242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40D13-53CE-49BF-8DB3-12C8BEBC7A95}"/>
              </a:ext>
            </a:extLst>
          </p:cNvPr>
          <p:cNvSpPr txBox="1"/>
          <p:nvPr/>
        </p:nvSpPr>
        <p:spPr>
          <a:xfrm>
            <a:off x="7929797" y="3165237"/>
            <a:ext cx="131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MI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59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4B0A-1125-4AC9-A73F-A93816C16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biomarkers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A889D7-D2F5-4AD2-AD1C-DE2511071EBF}"/>
              </a:ext>
            </a:extLst>
          </p:cNvPr>
          <p:cNvSpPr/>
          <p:nvPr/>
        </p:nvSpPr>
        <p:spPr>
          <a:xfrm>
            <a:off x="779489" y="2383436"/>
            <a:ext cx="479685" cy="17988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173351D-D8A1-434B-A74A-EE5BEAF25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603583"/>
              </p:ext>
            </p:extLst>
          </p:nvPr>
        </p:nvGraphicFramePr>
        <p:xfrm>
          <a:off x="1984175" y="2383436"/>
          <a:ext cx="812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17190561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50754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615306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46933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MARKER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DISAPPEARANCE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577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Myoglobin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1-4hrs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6-7hrs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24hrs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49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CK-MB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3-12hrs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12-18hrs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2-3days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967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Total 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4-8hrs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12-30hrs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3-4days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446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cTnT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4-12hrs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12-48hrs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5-15days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759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cTnI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4-12hrs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12-24hrs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5-7days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93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4-12hrs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12-24hrs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5-7days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628967"/>
                  </a:ext>
                </a:extLst>
              </a:tr>
            </a:tbl>
          </a:graphicData>
        </a:graphic>
      </p:graphicFrame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0B03503-D9CF-4EBC-BC0B-0DC1ED9C9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17" b="51619"/>
          <a:stretch/>
        </p:blipFill>
        <p:spPr>
          <a:xfrm>
            <a:off x="1861159" y="1919106"/>
            <a:ext cx="8964118" cy="40227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0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hsTn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2" y="1751013"/>
            <a:ext cx="6269038" cy="506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27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3528-7EA6-4C76-B187-8F6B96CC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BIOMARKERS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BDDB4F-4D82-44F6-A58D-28AD73031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380" y="1846263"/>
            <a:ext cx="9338872" cy="4524557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C00146-C80E-4864-A047-F591B742F147}"/>
              </a:ext>
            </a:extLst>
          </p:cNvPr>
          <p:cNvSpPr/>
          <p:nvPr/>
        </p:nvSpPr>
        <p:spPr>
          <a:xfrm>
            <a:off x="1097279" y="1933731"/>
            <a:ext cx="476687" cy="179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F659789-3934-499D-9257-1E513F18F6A9}"/>
              </a:ext>
            </a:extLst>
          </p:cNvPr>
          <p:cNvGraphicFramePr>
            <a:graphicFrameLocks noGrp="1"/>
          </p:cNvGraphicFramePr>
          <p:nvPr/>
        </p:nvGraphicFramePr>
        <p:xfrm>
          <a:off x="944380" y="1737360"/>
          <a:ext cx="9173981" cy="4633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4739">
                  <a:extLst>
                    <a:ext uri="{9D8B030D-6E8A-4147-A177-3AD203B41FA5}">
                      <a16:colId xmlns:a16="http://schemas.microsoft.com/office/drawing/2014/main" val="2981886367"/>
                    </a:ext>
                  </a:extLst>
                </a:gridCol>
                <a:gridCol w="4599242">
                  <a:extLst>
                    <a:ext uri="{9D8B030D-6E8A-4147-A177-3AD203B41FA5}">
                      <a16:colId xmlns:a16="http://schemas.microsoft.com/office/drawing/2014/main" val="141651238"/>
                    </a:ext>
                  </a:extLst>
                </a:gridCol>
              </a:tblGrid>
              <a:tr h="416555">
                <a:tc gridSpan="2">
                  <a:txBody>
                    <a:bodyPr/>
                    <a:lstStyle/>
                    <a:p>
                      <a:r>
                        <a:rPr lang="en-IN" dirty="0"/>
                        <a:t>Elevated cardiac troponin other than MI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586252"/>
                  </a:ext>
                </a:extLst>
              </a:tr>
              <a:tr h="416555">
                <a:tc>
                  <a:txBody>
                    <a:bodyPr/>
                    <a:lstStyle/>
                    <a:p>
                      <a:r>
                        <a:rPr lang="en-IN" b="1" dirty="0"/>
                        <a:t>CARDIAC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NON-CARDIAC OR SYSTEMIC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301948"/>
                  </a:ext>
                </a:extLst>
              </a:tr>
              <a:tr h="380035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Tachyarrhythmia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Congestive heart failure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Hypertensive emergencies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Infection/inflammation( myocarditis, pericarditis 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Stress cardiomyopathy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Structural heart </a:t>
                      </a:r>
                      <a:r>
                        <a:rPr lang="en-IN"/>
                        <a:t>disease (E.g. </a:t>
                      </a:r>
                      <a:r>
                        <a:rPr lang="en-IN" dirty="0"/>
                        <a:t>AS)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Aortic dissection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Coronary spasm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Cardiac procedures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Infiltrative diseases (amyloidosis, haemochromatosis, malignancy)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Pulmonary embolism/ HTN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Trauma (electrical shock, burns, blunt chest wall)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Hypo or hyperthyroidism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Toxicity (anthracyclines, snake venom)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Renal failure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Sepsis, shock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Stroke or acute neurologic event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Extreme endurance efforts (ultra marathon)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dirty="0"/>
                        <a:t>Rhabdomyolysis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102086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03300"/>
            <a:ext cx="12120189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843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60882"/>
            <a:ext cx="10871200" cy="882119"/>
          </a:xfrm>
        </p:spPr>
        <p:txBody>
          <a:bodyPr/>
          <a:lstStyle/>
          <a:p>
            <a:r>
              <a:rPr lang="en-US" sz="2400" i="1" u="sng" dirty="0">
                <a:solidFill>
                  <a:srgbClr val="FF0000"/>
                </a:solidFill>
              </a:rPr>
              <a:t>0 h/1 h rule-in &amp; rule-out algorithm </a:t>
            </a:r>
            <a:r>
              <a:rPr lang="en-US" sz="2400" dirty="0"/>
              <a:t>of non-ST-elevation acute coronary syndromes using high-sensitivity cardiac troponin assays</a:t>
            </a:r>
          </a:p>
          <a:p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13750" r="18199" b="10000"/>
          <a:stretch/>
        </p:blipFill>
        <p:spPr bwMode="auto">
          <a:xfrm>
            <a:off x="2113280" y="1783080"/>
            <a:ext cx="8212112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39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4DCD-D77E-40EB-BA32-E7E6FDFC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0h/1-2-3h Rule out algorithm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9ED089-ED7E-4522-9C8F-2ACCA644A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520"/>
          <a:stretch/>
        </p:blipFill>
        <p:spPr>
          <a:xfrm>
            <a:off x="239843" y="1737360"/>
            <a:ext cx="6355829" cy="466343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72526-F53A-414E-AEC3-522CA4AA1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16" y="1804815"/>
            <a:ext cx="6580682" cy="452852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83" y="1804814"/>
            <a:ext cx="5310717" cy="431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68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89174"/>
            <a:ext cx="1209173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483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CAD SPECTRUM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1" name="Picture 5" descr="C:\Users\maibn\Documents\myocardialinfarction-angina-acutecoronarysyndrome-coronaryarterydisease-spectrum-original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 b="33820"/>
          <a:stretch/>
        </p:blipFill>
        <p:spPr bwMode="auto">
          <a:xfrm>
            <a:off x="825500" y="1899974"/>
            <a:ext cx="10547270" cy="417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52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CCE6-2C70-4E15-B70C-9FAA8CAB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NOVEL BIOMARKERS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3D3DA-7F4B-444F-A9D5-2F502485A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980514"/>
              </p:ext>
            </p:extLst>
          </p:nvPr>
        </p:nvGraphicFramePr>
        <p:xfrm>
          <a:off x="1318301" y="1737360"/>
          <a:ext cx="9555398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863">
                  <a:extLst>
                    <a:ext uri="{9D8B030D-6E8A-4147-A177-3AD203B41FA5}">
                      <a16:colId xmlns:a16="http://schemas.microsoft.com/office/drawing/2014/main" val="3851806221"/>
                    </a:ext>
                  </a:extLst>
                </a:gridCol>
                <a:gridCol w="6805535">
                  <a:extLst>
                    <a:ext uri="{9D8B030D-6E8A-4147-A177-3AD203B41FA5}">
                      <a16:colId xmlns:a16="http://schemas.microsoft.com/office/drawing/2014/main" val="20981369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Novel Biomarkers (predicting death and/or ischaemic events)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211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Chemokine ligand 5 and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Mediators of monocyte recruitment induced by ischemia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772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IL-6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Stimulator of hepatic synthesis of CRP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80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IL-17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Produced by CD4 T cells(role in host immunity and development of unstable plaque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219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Heart type fatty acid binding 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Cytoplasmic protein involved in intracellular uptake and buffering of free fatty acids in myocardium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91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Myeloperoxidase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Hemeprotein</a:t>
                      </a:r>
                      <a:r>
                        <a:rPr lang="en-IN" dirty="0"/>
                        <a:t> released during degranulation of neutrophils and some monocytes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27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Pentraxin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Inflamatory</a:t>
                      </a:r>
                      <a:r>
                        <a:rPr lang="en-IN" dirty="0"/>
                        <a:t> marker associated with thin –cap vulnerable plaques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766552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173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7" y="3009900"/>
            <a:ext cx="11489121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46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3" y="13633"/>
            <a:ext cx="7043057" cy="685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961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3892-3BEF-416F-88D0-F6172E2B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NON INVASIVE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4AE03-B800-4DD1-AABE-D47F5BE6B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Establishing presence of significant CHD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Diagnosing CHD as cause of </a:t>
            </a:r>
            <a:r>
              <a:rPr lang="en-IN" dirty="0" err="1"/>
              <a:t>cTn</a:t>
            </a:r>
            <a:r>
              <a:rPr lang="en-IN" dirty="0"/>
              <a:t> elevation in patients who may have other explanations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Extent of residual ischaemia </a:t>
            </a:r>
            <a:r>
              <a:rPr lang="en-IN" dirty="0">
                <a:sym typeface="Wingdings" panose="05000000000000000000" pitchFamily="2" charset="2"/>
              </a:rPr>
              <a:t> guide further management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Localising territory of ischaemia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Assessing LV function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err="1">
                <a:sym typeface="Wingdings" panose="05000000000000000000" pitchFamily="2" charset="2"/>
              </a:rPr>
              <a:t>Modaliteis</a:t>
            </a:r>
            <a:endParaRPr lang="en-IN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Echocardiography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Stress testing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MPI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Coronary imaging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92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863" y="939800"/>
            <a:ext cx="10756827" cy="908720"/>
          </a:xfrm>
        </p:spPr>
        <p:txBody>
          <a:bodyPr>
            <a:normAutofit fontScale="90000"/>
          </a:bodyPr>
          <a:lstStyle/>
          <a:p>
            <a:pPr algn="ctr"/>
            <a:br>
              <a:rPr lang="en-IN" sz="4400" dirty="0">
                <a:latin typeface="Aharoni" pitchFamily="2" charset="-79"/>
                <a:cs typeface="Aharoni" pitchFamily="2" charset="-79"/>
              </a:rPr>
            </a:br>
            <a:br>
              <a:rPr lang="en-IN" sz="4400" dirty="0">
                <a:latin typeface="Aharoni" pitchFamily="2" charset="-79"/>
                <a:cs typeface="Aharoni" pitchFamily="2" charset="-79"/>
              </a:rPr>
            </a:br>
            <a:br>
              <a:rPr lang="en-IN" sz="4400" dirty="0">
                <a:latin typeface="Aharoni" pitchFamily="2" charset="-79"/>
                <a:cs typeface="Aharoni" pitchFamily="2" charset="-79"/>
              </a:rPr>
            </a:br>
            <a:br>
              <a:rPr lang="en-IN" sz="4400" dirty="0">
                <a:latin typeface="Aharoni" pitchFamily="2" charset="-79"/>
                <a:cs typeface="Aharoni" pitchFamily="2" charset="-79"/>
              </a:rPr>
            </a:br>
            <a:br>
              <a:rPr lang="en-IN" sz="4400" dirty="0">
                <a:latin typeface="Aharoni" pitchFamily="2" charset="-79"/>
                <a:cs typeface="Aharoni" pitchFamily="2" charset="-79"/>
              </a:rPr>
            </a:br>
            <a:br>
              <a:rPr lang="en-IN" sz="4400" dirty="0">
                <a:latin typeface="Aharoni" pitchFamily="2" charset="-79"/>
                <a:cs typeface="Aharoni" pitchFamily="2" charset="-79"/>
              </a:rPr>
            </a:br>
            <a:r>
              <a:rPr lang="en-IN" sz="4400" dirty="0">
                <a:latin typeface="Aharoni" pitchFamily="2" charset="-79"/>
                <a:cs typeface="Aharoni" pitchFamily="2" charset="-79"/>
              </a:rPr>
              <a:t>Echocardiography</a:t>
            </a:r>
            <a:br>
              <a:rPr lang="en-IN" sz="4400" dirty="0">
                <a:latin typeface="Aharoni" pitchFamily="2" charset="-79"/>
                <a:cs typeface="Aharoni" pitchFamily="2" charset="-79"/>
              </a:rPr>
            </a:br>
            <a:endParaRPr lang="en-IN" sz="4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459012"/>
            <a:ext cx="11137237" cy="5832648"/>
          </a:xfrm>
        </p:spPr>
        <p:txBody>
          <a:bodyPr>
            <a:normAutofit/>
          </a:bodyPr>
          <a:lstStyle/>
          <a:p>
            <a:pPr>
              <a:buNone/>
            </a:pPr>
            <a:endParaRPr lang="en-IN" sz="3600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§"/>
            </a:pPr>
            <a:r>
              <a:rPr lang="en-IN" sz="1900" dirty="0">
                <a:latin typeface="Aharoni" pitchFamily="2" charset="-79"/>
                <a:cs typeface="Aharoni" pitchFamily="2" charset="-79"/>
              </a:rPr>
              <a:t>LV systolic function is an important prognostic variable in patients with CAD - easily and accurately assessed by echocardiography.</a:t>
            </a:r>
          </a:p>
          <a:p>
            <a:pPr marL="0" indent="0">
              <a:buNone/>
            </a:pPr>
            <a:endParaRPr lang="en-IN" sz="1900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§"/>
            </a:pPr>
            <a:r>
              <a:rPr lang="en-IN" sz="1900" dirty="0">
                <a:latin typeface="Aharoni" pitchFamily="2" charset="-79"/>
                <a:cs typeface="Aharoni" pitchFamily="2" charset="-79"/>
              </a:rPr>
              <a:t> Transient segmental hypokinesia or </a:t>
            </a:r>
            <a:r>
              <a:rPr lang="en-IN" sz="1900" dirty="0" err="1">
                <a:latin typeface="Aharoni" pitchFamily="2" charset="-79"/>
                <a:cs typeface="Aharoni" pitchFamily="2" charset="-79"/>
              </a:rPr>
              <a:t>akinesia</a:t>
            </a:r>
            <a:r>
              <a:rPr lang="en-IN" sz="1900" dirty="0">
                <a:latin typeface="Aharoni" pitchFamily="2" charset="-79"/>
                <a:cs typeface="Aharoni" pitchFamily="2" charset="-79"/>
              </a:rPr>
              <a:t> may be detected.</a:t>
            </a:r>
          </a:p>
          <a:p>
            <a:pPr>
              <a:buFont typeface="Wingdings" pitchFamily="2" charset="2"/>
              <a:buChar char="§"/>
            </a:pPr>
            <a:endParaRPr lang="en-IN" sz="1900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§"/>
            </a:pPr>
            <a:r>
              <a:rPr lang="en-IN" sz="1900" dirty="0">
                <a:latin typeface="Aharoni" pitchFamily="2" charset="-79"/>
                <a:cs typeface="Aharoni" pitchFamily="2" charset="-79"/>
              </a:rPr>
              <a:t>Aortic dissection, pulmonary embolism, aortic </a:t>
            </a:r>
            <a:r>
              <a:rPr lang="en-IN" sz="1900" dirty="0" err="1">
                <a:latin typeface="Aharoni" pitchFamily="2" charset="-79"/>
                <a:cs typeface="Aharoni" pitchFamily="2" charset="-79"/>
              </a:rPr>
              <a:t>stenosis</a:t>
            </a:r>
            <a:r>
              <a:rPr lang="en-IN" sz="1900" dirty="0">
                <a:latin typeface="Aharoni" pitchFamily="2" charset="-79"/>
                <a:cs typeface="Aharoni" pitchFamily="2" charset="-79"/>
              </a:rPr>
              <a:t>, hypertrophic </a:t>
            </a:r>
            <a:r>
              <a:rPr lang="en-IN" sz="1900" dirty="0" err="1">
                <a:latin typeface="Aharoni" pitchFamily="2" charset="-79"/>
                <a:cs typeface="Aharoni" pitchFamily="2" charset="-79"/>
              </a:rPr>
              <a:t>cardiomyopathy</a:t>
            </a:r>
            <a:r>
              <a:rPr lang="en-IN" sz="1900" dirty="0">
                <a:latin typeface="Aharoni" pitchFamily="2" charset="-79"/>
                <a:cs typeface="Aharoni" pitchFamily="2" charset="-79"/>
              </a:rPr>
              <a:t> or pericardial effusion may be identified.</a:t>
            </a:r>
          </a:p>
          <a:p>
            <a:pPr>
              <a:buFont typeface="Wingdings" pitchFamily="2" charset="2"/>
              <a:buChar char="§"/>
            </a:pPr>
            <a:endParaRPr lang="en-IN" sz="3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31627" y="6596390"/>
            <a:ext cx="3360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Cheitlin MD </a:t>
            </a:r>
            <a:r>
              <a:rPr lang="en-IN" sz="11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et al</a:t>
            </a:r>
            <a:r>
              <a:rPr lang="en-IN" sz="11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, Circulation 2003</a:t>
            </a:r>
          </a:p>
        </p:txBody>
      </p:sp>
    </p:spTree>
    <p:extLst>
      <p:ext uri="{BB962C8B-B14F-4D97-AF65-F5344CB8AC3E}">
        <p14:creationId xmlns:p14="http://schemas.microsoft.com/office/powerpoint/2010/main" val="1461994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Stress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After 24 </a:t>
            </a:r>
            <a:r>
              <a:rPr lang="en-IN" dirty="0" err="1">
                <a:sym typeface="Wingdings" panose="05000000000000000000" pitchFamily="2" charset="2"/>
              </a:rPr>
              <a:t>hrs</a:t>
            </a:r>
            <a:r>
              <a:rPr lang="en-IN" dirty="0">
                <a:sym typeface="Wingdings" panose="05000000000000000000" pitchFamily="2" charset="2"/>
              </a:rPr>
              <a:t> of stabilization without symptoms of active </a:t>
            </a:r>
            <a:r>
              <a:rPr lang="en-IN" dirty="0" err="1">
                <a:sym typeface="Wingdings" panose="05000000000000000000" pitchFamily="2" charset="2"/>
              </a:rPr>
              <a:t>ischaemia</a:t>
            </a:r>
            <a:r>
              <a:rPr lang="en-IN" dirty="0">
                <a:sym typeface="Wingdings" panose="05000000000000000000" pitchFamily="2" charset="2"/>
              </a:rPr>
              <a:t> or haemodynamic or electrical instability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Stress MPI&gt;DSE&gt;TMT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TMT not preferred in the presence of significant baseline ECG abnormalities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57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E927B-C9E6-470A-9E1A-0DEA0CB4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CCTA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07204-3E29-43C5-8844-C2799E24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5304575"/>
          </a:xfrm>
        </p:spPr>
        <p:txBody>
          <a:bodyPr>
            <a:normAutofit/>
          </a:bodyPr>
          <a:lstStyle/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2800" dirty="0"/>
              <a:t>CCTA: Triple rule out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1800" dirty="0">
                <a:solidFill>
                  <a:schemeClr val="tx1"/>
                </a:solidFill>
              </a:rPr>
              <a:t>Allows visualization of coronary arteries-very high negative predictive value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1800" dirty="0">
                <a:solidFill>
                  <a:schemeClr val="tx1"/>
                </a:solidFill>
              </a:rPr>
              <a:t>Recognize or exclude the presence of </a:t>
            </a:r>
            <a:r>
              <a:rPr lang="en-IN" sz="1800" dirty="0" err="1">
                <a:solidFill>
                  <a:schemeClr val="tx1"/>
                </a:solidFill>
              </a:rPr>
              <a:t>epicardial</a:t>
            </a:r>
            <a:r>
              <a:rPr lang="en-IN" sz="1800" dirty="0">
                <a:solidFill>
                  <a:schemeClr val="tx1"/>
                </a:solidFill>
              </a:rPr>
              <a:t> CHD(best for low-intermediate probability)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1800" dirty="0">
                <a:solidFill>
                  <a:schemeClr val="tx1"/>
                </a:solidFill>
              </a:rPr>
              <a:t>Identify which vessels have coronary atherosclerosis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1800" dirty="0">
                <a:solidFill>
                  <a:schemeClr val="tx1"/>
                </a:solidFill>
              </a:rPr>
              <a:t>Risk stratification and prognosis</a:t>
            </a:r>
            <a:endParaRPr lang="en-IN" sz="1600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  <a:p>
            <a:pPr marL="201168" lvl="1" indent="0">
              <a:buNone/>
            </a:pPr>
            <a:r>
              <a:rPr lang="en-IN" dirty="0"/>
              <a:t>                       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91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VERDICT Trial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50" b="81807"/>
          <a:stretch/>
        </p:blipFill>
        <p:spPr>
          <a:xfrm>
            <a:off x="5977831" y="0"/>
            <a:ext cx="5528370" cy="16716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1774443"/>
            <a:ext cx="6223000" cy="44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79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CMR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N" sz="2200" dirty="0"/>
              <a:t> Rapid scan protocol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200" dirty="0"/>
              <a:t>Assess both perfusion and wall motion abnormalities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200" dirty="0"/>
              <a:t>Detect scar tissue and  differentiate from recent infarction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200" dirty="0"/>
              <a:t> D/D between infarction and myocarditis or </a:t>
            </a:r>
            <a:r>
              <a:rPr lang="en-IN" sz="2200" dirty="0" err="1"/>
              <a:t>tako</a:t>
            </a:r>
            <a:r>
              <a:rPr lang="en-IN" sz="2200" dirty="0"/>
              <a:t>- </a:t>
            </a:r>
            <a:r>
              <a:rPr lang="en-IN" sz="2200" dirty="0" err="1"/>
              <a:t>tsubo</a:t>
            </a:r>
            <a:r>
              <a:rPr lang="en-IN" sz="2200" dirty="0"/>
              <a:t> cardiomyopathy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200" dirty="0"/>
              <a:t>Normal stress CMR : excellent short term and mid term prognosis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35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9E547-32B2-4F71-A2FC-6A92A998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INVASIVE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9B30-9EFD-4C90-BC8B-DCD05B895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438" y="1737360"/>
            <a:ext cx="10058400" cy="402336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Coronary angiography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85%  have significant coronary obstruction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10%:LM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35%:TVD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20%:DVD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20%:SVD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 INVASIVE CROSS SECTIONAL IMAGING: plaque </a:t>
            </a:r>
            <a:r>
              <a:rPr lang="en-IN" dirty="0" err="1"/>
              <a:t>morphology,guide</a:t>
            </a:r>
            <a:r>
              <a:rPr lang="en-IN" dirty="0"/>
              <a:t> stenting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Intravascular ultrasound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optical coherence tomography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21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ACS VERSUS CCS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dirty="0"/>
              <a:t>Sudden onset of symptoms at </a:t>
            </a:r>
            <a:r>
              <a:rPr lang="en-IN" dirty="0">
                <a:solidFill>
                  <a:srgbClr val="FF0000"/>
                </a:solidFill>
              </a:rPr>
              <a:t>rest or with minimal exertion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dirty="0"/>
              <a:t>Lasts </a:t>
            </a:r>
            <a:r>
              <a:rPr lang="en-IN" dirty="0" err="1"/>
              <a:t>atleast</a:t>
            </a:r>
            <a:r>
              <a:rPr lang="en-IN" dirty="0"/>
              <a:t> </a:t>
            </a:r>
            <a:r>
              <a:rPr lang="en-IN" dirty="0">
                <a:solidFill>
                  <a:srgbClr val="FF0000"/>
                </a:solidFill>
              </a:rPr>
              <a:t>10 minutes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dirty="0"/>
              <a:t>Severe chest pain/pressure/discomfort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dirty="0" err="1">
                <a:solidFill>
                  <a:srgbClr val="FF0000"/>
                </a:solidFill>
              </a:rPr>
              <a:t>Accelertaing</a:t>
            </a:r>
            <a:r>
              <a:rPr lang="en-IN" dirty="0"/>
              <a:t> pattern of symptom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dirty="0">
                <a:solidFill>
                  <a:srgbClr val="FF0000"/>
                </a:solidFill>
              </a:rPr>
              <a:t>Awakens</a:t>
            </a:r>
            <a:r>
              <a:rPr lang="en-IN" dirty="0"/>
              <a:t> the patient from sleep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Braunwald’s</a:t>
            </a:r>
            <a:r>
              <a:rPr lang="en-US" dirty="0"/>
              <a:t> text book of cardiology</a:t>
            </a:r>
          </a:p>
        </p:txBody>
      </p:sp>
    </p:spTree>
    <p:extLst>
      <p:ext uri="{BB962C8B-B14F-4D97-AF65-F5344CB8AC3E}">
        <p14:creationId xmlns:p14="http://schemas.microsoft.com/office/powerpoint/2010/main" val="50814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1" y="2120900"/>
            <a:ext cx="11999839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79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AB89-D15D-464A-B03A-3782D5BD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RISK ASSESSMENT AND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C155A-5AAB-4B85-AB1A-2C649FB6A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Clinical presentation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ECG: Cumulative ST depression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Biomarkers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Quantitative assessment of ischaemic risk: superior to clinical assessment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/>
              <a:t>GRACE Risk score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/>
              <a:t>TIMI Risk score (7 variables)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F015E7-2771-45AF-A7BA-A57A7ABB64F9}"/>
              </a:ext>
            </a:extLst>
          </p:cNvPr>
          <p:cNvSpPr txBox="1"/>
          <p:nvPr/>
        </p:nvSpPr>
        <p:spPr>
          <a:xfrm>
            <a:off x="4753829" y="6303364"/>
            <a:ext cx="715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GRACE: GLOBAL REGISTRY OF ACUTE CORONARY EVENTS</a:t>
            </a:r>
          </a:p>
          <a:p>
            <a:r>
              <a:rPr lang="en-IN" dirty="0">
                <a:solidFill>
                  <a:schemeClr val="bg1"/>
                </a:solidFill>
              </a:rPr>
              <a:t>TIMI: THROMBOLYSIS IN MYOCARDIAL INFARCTION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F4657-7DB2-44FA-B561-76415C2313F5}"/>
              </a:ext>
            </a:extLst>
          </p:cNvPr>
          <p:cNvSpPr/>
          <p:nvPr/>
        </p:nvSpPr>
        <p:spPr>
          <a:xfrm>
            <a:off x="2511472" y="4929216"/>
            <a:ext cx="2695605" cy="123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TIMI RISK SCORE</a:t>
            </a:r>
          </a:p>
          <a:p>
            <a:pPr algn="ctr"/>
            <a:r>
              <a:rPr lang="en-IN" dirty="0"/>
              <a:t>0-2:Low risk</a:t>
            </a:r>
          </a:p>
          <a:p>
            <a:pPr algn="ctr"/>
            <a:r>
              <a:rPr lang="en-IN" dirty="0"/>
              <a:t>3-4:intermediate </a:t>
            </a:r>
          </a:p>
          <a:p>
            <a:pPr algn="ctr"/>
            <a:r>
              <a:rPr lang="en-IN" dirty="0"/>
              <a:t>5-7:high risk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21209-3159-4DC4-8DAC-422CECA5938B}"/>
              </a:ext>
            </a:extLst>
          </p:cNvPr>
          <p:cNvSpPr/>
          <p:nvPr/>
        </p:nvSpPr>
        <p:spPr>
          <a:xfrm>
            <a:off x="6087318" y="4842642"/>
            <a:ext cx="2695605" cy="1409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GRACE RISK SCORE(in hospital)</a:t>
            </a:r>
          </a:p>
          <a:p>
            <a:pPr algn="ctr"/>
            <a:r>
              <a:rPr lang="en-IN" dirty="0"/>
              <a:t>1-108-:Low risk</a:t>
            </a:r>
          </a:p>
          <a:p>
            <a:pPr algn="ctr"/>
            <a:r>
              <a:rPr lang="en-IN" dirty="0"/>
              <a:t>109-140:intermediate </a:t>
            </a:r>
          </a:p>
          <a:p>
            <a:pPr algn="ctr"/>
            <a:r>
              <a:rPr lang="en-IN" dirty="0"/>
              <a:t>141-372:high risk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76D5-DAB5-4898-9B01-72DABEAD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2035DE-4696-4943-9AD4-F45697059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96" r="22821" b="16893"/>
          <a:stretch/>
        </p:blipFill>
        <p:spPr>
          <a:xfrm>
            <a:off x="6400799" y="1737360"/>
            <a:ext cx="5171607" cy="4389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008D-0140-4D3A-AB39-05C9F4C94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2" r="14489" b="25319"/>
          <a:stretch/>
        </p:blipFill>
        <p:spPr>
          <a:xfrm>
            <a:off x="6775552" y="1906318"/>
            <a:ext cx="4796853" cy="4389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833CA1-B8E0-494D-BA4C-E386F4F34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59" b="6729"/>
          <a:stretch/>
        </p:blipFill>
        <p:spPr>
          <a:xfrm>
            <a:off x="542033" y="286603"/>
            <a:ext cx="6233517" cy="612918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584B-E274-493A-92FA-F1AD7911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8FB-BA33-4AB3-8276-6AA3F4201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9" t="18361" r="38796" b="48196"/>
          <a:stretch/>
        </p:blipFill>
        <p:spPr>
          <a:xfrm>
            <a:off x="6554699" y="1737360"/>
            <a:ext cx="4661941" cy="4022725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4388C9-186C-4CE9-99DD-A656F1D5B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6320" y="190667"/>
            <a:ext cx="5319510" cy="606922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77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96847"/>
            <a:ext cx="10109200" cy="228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570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Bleeding Risk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CRUSADE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ACUITY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ARC-HBR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PRECISE-DAPT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313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9" y="169863"/>
            <a:ext cx="11385067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057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7F7C-8E71-480A-B92B-0B87AA19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E1863-8AC0-42F1-BE92-4696BDF9B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MEDICAL MANAGEMENT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</a:rPr>
              <a:t>ANTI-ISCHEMIC TREATMENT</a:t>
            </a:r>
            <a:r>
              <a:rPr lang="en-IN" dirty="0"/>
              <a:t>: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IN" sz="1800" dirty="0"/>
              <a:t>Nitrates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IN" sz="1800" dirty="0"/>
              <a:t> Beta blockers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IN" sz="1800" dirty="0"/>
              <a:t> Calcium channel blockers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</a:rPr>
              <a:t>ANTI-THROMBOTIC THERAPY</a:t>
            </a:r>
            <a:r>
              <a:rPr lang="en-IN" dirty="0"/>
              <a:t>: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IN" sz="1800" dirty="0"/>
              <a:t>Antiplatelet drugs + Statins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IN" sz="1800" dirty="0"/>
              <a:t>Anticoagulants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INVASIVE VS CONSERVATIVE STRATERGY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LONG TERM MANAGEMENT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9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B8E1-DF70-410F-9F84-E4739A41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1)ANTI ISCHAEMIC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7932-44BD-4435-B7C4-15C4924C9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GOAL: D</a:t>
            </a:r>
            <a:r>
              <a:rPr lang="en-IN" sz="2000" dirty="0"/>
              <a:t>ecrease myocardial oxygen demand</a:t>
            </a:r>
          </a:p>
          <a:p>
            <a:pPr marL="201168" lvl="1" indent="0">
              <a:buNone/>
            </a:pPr>
            <a:r>
              <a:rPr lang="en-IN" sz="2000" dirty="0"/>
              <a:t>             Increase myocardial oxygen supply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2200" dirty="0"/>
              <a:t>Oxygen therapy : if spo2 &lt; 90 % or if respiratory distress </a:t>
            </a:r>
          </a:p>
          <a:p>
            <a:pPr marL="0" indent="0">
              <a:buNone/>
            </a:pPr>
            <a:endParaRPr lang="en-IN" sz="2200" dirty="0"/>
          </a:p>
          <a:p>
            <a:endParaRPr lang="en-I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8D3A08-1E3A-42BE-A22B-8047A6459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095770"/>
              </p:ext>
            </p:extLst>
          </p:nvPr>
        </p:nvGraphicFramePr>
        <p:xfrm>
          <a:off x="902408" y="3061033"/>
          <a:ext cx="11029762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4881">
                  <a:extLst>
                    <a:ext uri="{9D8B030D-6E8A-4147-A177-3AD203B41FA5}">
                      <a16:colId xmlns:a16="http://schemas.microsoft.com/office/drawing/2014/main" val="424024113"/>
                    </a:ext>
                  </a:extLst>
                </a:gridCol>
                <a:gridCol w="5514881">
                  <a:extLst>
                    <a:ext uri="{9D8B030D-6E8A-4147-A177-3AD203B41FA5}">
                      <a16:colId xmlns:a16="http://schemas.microsoft.com/office/drawing/2014/main" val="2613311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45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NITRATES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Only for symptomatic relief ( IV &gt; Oral)</a:t>
                      </a:r>
                    </a:p>
                    <a:p>
                      <a:r>
                        <a:rPr lang="en-IN" dirty="0"/>
                        <a:t>Recurrent angina/ uncontrolled HTN/ signs of heart </a:t>
                      </a:r>
                      <a:r>
                        <a:rPr lang="en-IN" dirty="0" err="1"/>
                        <a:t>failure;no</a:t>
                      </a:r>
                      <a:r>
                        <a:rPr lang="en-IN" dirty="0"/>
                        <a:t> mortality benefit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191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BETA BLOCKERS</a:t>
                      </a:r>
                    </a:p>
                    <a:p>
                      <a:r>
                        <a:rPr lang="en-IN" dirty="0"/>
                        <a:t>Chronic beta blocker: continue unless Killip class 3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Mortality Benefit</a:t>
                      </a:r>
                    </a:p>
                    <a:p>
                      <a:r>
                        <a:rPr lang="en-IN" dirty="0"/>
                        <a:t>Early initiation unless C/I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50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Calcium channel blockers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In suspected/confirmed vasospastic angina</a:t>
                      </a:r>
                    </a:p>
                    <a:p>
                      <a:r>
                        <a:rPr lang="en-IN" dirty="0"/>
                        <a:t>No clear mortality benefit /</a:t>
                      </a:r>
                      <a:r>
                        <a:rPr lang="en-IN" dirty="0" err="1"/>
                        <a:t>reinfarction</a:t>
                      </a:r>
                      <a:endParaRPr lang="en-IN" dirty="0"/>
                    </a:p>
                    <a:p>
                      <a:r>
                        <a:rPr lang="en-IN" dirty="0" err="1"/>
                        <a:t>Nifedipine</a:t>
                      </a:r>
                      <a:r>
                        <a:rPr lang="en-IN" baseline="0" dirty="0"/>
                        <a:t> may worsen ischemia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67845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dirty="0"/>
                        <a:t>Ischaemic symptoms/signs persist despite treatment (irrespective of ECG and cardiac troponin levels) : Immediate coronary angiography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672171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63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A3207-D1B8-4857-A2D6-64DC4B4C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434257-FB34-48BA-8A32-2114287E6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84" y="749768"/>
            <a:ext cx="10613036" cy="535846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4869C2-828B-4722-BDA3-030141C54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5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65175"/>
          </a:xfrm>
        </p:spPr>
        <p:txBody>
          <a:bodyPr/>
          <a:lstStyle/>
          <a:p>
            <a:pPr algn="ctr"/>
            <a:r>
              <a:rPr lang="en-US" dirty="0">
                <a:latin typeface="Aharoni" pitchFamily="2" charset="-79"/>
                <a:cs typeface="Aharoni" pitchFamily="2" charset="-79"/>
              </a:rPr>
              <a:t>Clinical Presentation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28132718"/>
              </p:ext>
            </p:extLst>
          </p:nvPr>
        </p:nvGraphicFramePr>
        <p:xfrm>
          <a:off x="765175" y="692150"/>
          <a:ext cx="11426825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55573" y="105273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Rest Angina</a:t>
            </a:r>
            <a:endParaRPr lang="en-IN" b="1" dirty="0">
              <a:solidFill>
                <a:schemeClr val="tx2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552" y="314096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New onset Angina</a:t>
            </a:r>
            <a:endParaRPr lang="en-IN" b="1" dirty="0">
              <a:solidFill>
                <a:schemeClr val="tx2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3552" y="5157193"/>
            <a:ext cx="192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Acclerated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Angina</a:t>
            </a:r>
            <a:endParaRPr lang="en-IN" b="1" dirty="0">
              <a:solidFill>
                <a:schemeClr val="tx2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27637" y="6581002"/>
            <a:ext cx="3264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Braunwald</a:t>
            </a:r>
            <a:r>
              <a:rPr lang="en-IN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E. Circulation 1989</a:t>
            </a:r>
          </a:p>
        </p:txBody>
      </p:sp>
    </p:spTree>
    <p:extLst>
      <p:ext uri="{BB962C8B-B14F-4D97-AF65-F5344CB8AC3E}">
        <p14:creationId xmlns:p14="http://schemas.microsoft.com/office/powerpoint/2010/main" val="24990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E3F6D8-3177-4F0E-AC12-8C18A2C78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51E3F6D8-3177-4F0E-AC12-8C18A2C78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B04486-6E7E-4D1E-B735-73B9529E9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graphicEl>
                                              <a:dgm id="{10B04486-6E7E-4D1E-B735-73B9529E9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7E73F9-F247-4708-8294-27D48EA13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737E73F9-F247-4708-8294-27D48EA13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47B1B7-6A9C-43CA-BA62-2872DC109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B847B1B7-6A9C-43CA-BA62-2872DC1094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200F91-EB1A-4E89-BD09-FA1EDEFCA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graphicEl>
                                              <a:dgm id="{11200F91-EB1A-4E89-BD09-FA1EDEFCA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A0D428-20AF-4FFD-A416-72045AA00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98A0D428-20AF-4FFD-A416-72045AA006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 build="p"/>
      <p:bldP spid="6" grpId="0" build="allAtOnce"/>
      <p:bldP spid="7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ANTITHROMBOTIC THERAPY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1763713"/>
            <a:ext cx="7783512" cy="50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9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0"/>
            <a:ext cx="9601200" cy="664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0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ANTIPLATELET THERAPY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811338"/>
            <a:ext cx="11395270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803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44588"/>
            <a:ext cx="11628995" cy="44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0847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EBFC-0753-42C4-8ADD-9D75842A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7214023-FAB3-4CA8-906D-A3507607D1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13899"/>
              </p:ext>
            </p:extLst>
          </p:nvPr>
        </p:nvGraphicFramePr>
        <p:xfrm>
          <a:off x="1096963" y="1846263"/>
          <a:ext cx="10535403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225">
                  <a:extLst>
                    <a:ext uri="{9D8B030D-6E8A-4147-A177-3AD203B41FA5}">
                      <a16:colId xmlns:a16="http://schemas.microsoft.com/office/drawing/2014/main" val="48574471"/>
                    </a:ext>
                  </a:extLst>
                </a:gridCol>
                <a:gridCol w="5032377">
                  <a:extLst>
                    <a:ext uri="{9D8B030D-6E8A-4147-A177-3AD203B41FA5}">
                      <a16:colId xmlns:a16="http://schemas.microsoft.com/office/drawing/2014/main" val="977001278"/>
                    </a:ext>
                  </a:extLst>
                </a:gridCol>
                <a:gridCol w="3511801">
                  <a:extLst>
                    <a:ext uri="{9D8B030D-6E8A-4147-A177-3AD203B41FA5}">
                      <a16:colId xmlns:a16="http://schemas.microsoft.com/office/drawing/2014/main" val="2377134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conclusion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617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CLARITY TIMI 28 TRIAL (n=3491)</a:t>
                      </a:r>
                    </a:p>
                    <a:p>
                      <a:r>
                        <a:rPr lang="en-IN" dirty="0"/>
                        <a:t>(2005)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Addition of clopidogrel to aspirin and fibrinolytic therapy for </a:t>
                      </a: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STEMI</a:t>
                      </a:r>
                    </a:p>
                    <a:p>
                      <a:r>
                        <a:rPr lang="en-IN" dirty="0"/>
                        <a:t>Primary efficacy end point</a:t>
                      </a:r>
                    </a:p>
                    <a:p>
                      <a:r>
                        <a:rPr lang="en-IN" dirty="0"/>
                        <a:t>Placebo: 21.7%</a:t>
                      </a:r>
                    </a:p>
                    <a:p>
                      <a:r>
                        <a:rPr lang="en-IN" dirty="0"/>
                        <a:t>Clopidogrel:15% ( P &lt;0.001)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Addition of clopidogrel improves patency rate of IRA and reduces ischaemic complication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68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CURE</a:t>
                      </a:r>
                    </a:p>
                    <a:p>
                      <a:r>
                        <a:rPr lang="en-IN" dirty="0"/>
                        <a:t>(n=12562)</a:t>
                      </a:r>
                    </a:p>
                    <a:p>
                      <a:r>
                        <a:rPr lang="en-IN" dirty="0"/>
                        <a:t>(2001)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Primary outcome</a:t>
                      </a:r>
                    </a:p>
                    <a:p>
                      <a:r>
                        <a:rPr lang="en-IN" dirty="0"/>
                        <a:t>(composite death from CVS causes, non fatal MI, or stroke )</a:t>
                      </a:r>
                    </a:p>
                    <a:p>
                      <a:r>
                        <a:rPr lang="en-IN" dirty="0"/>
                        <a:t>Clopidogrel : 9.3%</a:t>
                      </a:r>
                    </a:p>
                    <a:p>
                      <a:r>
                        <a:rPr lang="en-IN" dirty="0"/>
                        <a:t>Placebo: 11.4% (p &lt;0.001)</a:t>
                      </a:r>
                    </a:p>
                    <a:p>
                      <a:r>
                        <a:rPr lang="en-IN" b="1" dirty="0"/>
                        <a:t>2</a:t>
                      </a:r>
                      <a:r>
                        <a:rPr lang="en-IN" b="1" baseline="30000" dirty="0"/>
                        <a:t>nd</a:t>
                      </a:r>
                      <a:r>
                        <a:rPr lang="en-IN" b="1" dirty="0"/>
                        <a:t> primary outcome</a:t>
                      </a:r>
                      <a:r>
                        <a:rPr lang="en-IN" dirty="0"/>
                        <a:t>( refractory ischaemia)</a:t>
                      </a:r>
                    </a:p>
                    <a:p>
                      <a:r>
                        <a:rPr lang="en-IN" dirty="0"/>
                        <a:t>Clopidogrel : 16.5%</a:t>
                      </a:r>
                    </a:p>
                    <a:p>
                      <a:r>
                        <a:rPr lang="en-IN" dirty="0"/>
                        <a:t>Placebo:18.8%( p=&lt;0.001)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Clopidogrel has beneficial effects </a:t>
                      </a:r>
                    </a:p>
                    <a:p>
                      <a:endParaRPr lang="en-IN" dirty="0"/>
                    </a:p>
                    <a:p>
                      <a:r>
                        <a:rPr lang="en-IN" dirty="0"/>
                        <a:t>(risk of major bleeding increased)</a:t>
                      </a:r>
                    </a:p>
                    <a:p>
                      <a:r>
                        <a:rPr lang="en-IN" dirty="0"/>
                        <a:t>3.7 v/s 2.7 p=0.001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8109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295BF7D-B596-44DA-9813-818A57D06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43"/>
          <a:stretch/>
        </p:blipFill>
        <p:spPr>
          <a:xfrm>
            <a:off x="3110666" y="891857"/>
            <a:ext cx="8521700" cy="50750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DF89-CAC1-4230-8BD3-BC80372E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86141D-CCB1-4665-9FBA-E376F9709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963" y="2479123"/>
            <a:ext cx="10058400" cy="275700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66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2337F-3129-42AC-BC11-0AEF0EDE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EBD1004-D037-4D04-B3AC-16CAAF5C3D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340190"/>
              </p:ext>
            </p:extLst>
          </p:nvPr>
        </p:nvGraphicFramePr>
        <p:xfrm>
          <a:off x="515819" y="128332"/>
          <a:ext cx="7197066" cy="579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8533">
                  <a:extLst>
                    <a:ext uri="{9D8B030D-6E8A-4147-A177-3AD203B41FA5}">
                      <a16:colId xmlns:a16="http://schemas.microsoft.com/office/drawing/2014/main" val="1749120197"/>
                    </a:ext>
                  </a:extLst>
                </a:gridCol>
                <a:gridCol w="3598533">
                  <a:extLst>
                    <a:ext uri="{9D8B030D-6E8A-4147-A177-3AD203B41FA5}">
                      <a16:colId xmlns:a16="http://schemas.microsoft.com/office/drawing/2014/main" val="1774015499"/>
                    </a:ext>
                  </a:extLst>
                </a:gridCol>
              </a:tblGrid>
              <a:tr h="510148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701257"/>
                  </a:ext>
                </a:extLst>
              </a:tr>
              <a:tr h="1635267">
                <a:tc>
                  <a:txBody>
                    <a:bodyPr/>
                    <a:lstStyle/>
                    <a:p>
                      <a:r>
                        <a:rPr lang="en-IN" dirty="0"/>
                        <a:t>TRITON-TIMI 38</a:t>
                      </a:r>
                    </a:p>
                    <a:p>
                      <a:r>
                        <a:rPr lang="en-IN" dirty="0"/>
                        <a:t>( Prasugrel vs clopidogrel in ACS scheduled PCI)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Prasugrel: 9.9%, clopidogrel:12.1 %( HR- 0.81, 95 % CI 073 to 0.90 p &lt;0.001 )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611724"/>
                  </a:ext>
                </a:extLst>
              </a:tr>
              <a:tr h="2012636">
                <a:tc>
                  <a:txBody>
                    <a:bodyPr/>
                    <a:lstStyle/>
                    <a:p>
                      <a:r>
                        <a:rPr lang="en-IN" dirty="0"/>
                        <a:t>TRILOGY ACS</a:t>
                      </a:r>
                    </a:p>
                    <a:p>
                      <a:r>
                        <a:rPr lang="en-IN" dirty="0"/>
                        <a:t>( prasugrel vs clopidogrel in NST ACS who don’t undergo revascularization) follow up 17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Prasugrel: 13.9 %</a:t>
                      </a:r>
                    </a:p>
                    <a:p>
                      <a:r>
                        <a:rPr lang="en-IN" dirty="0"/>
                        <a:t>Clopidogrel: 16% , HR:0.91, 95% CI 0.79-1.05) P = 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73797"/>
                  </a:ext>
                </a:extLst>
              </a:tr>
              <a:tr h="1635267">
                <a:tc>
                  <a:txBody>
                    <a:bodyPr/>
                    <a:lstStyle/>
                    <a:p>
                      <a:r>
                        <a:rPr lang="en-IN" dirty="0"/>
                        <a:t>PLATO TRIAL</a:t>
                      </a:r>
                    </a:p>
                    <a:p>
                      <a:r>
                        <a:rPr lang="en-IN" dirty="0"/>
                        <a:t>(Ticagrelor v/s clopidogrel for prevention of cardiovascular events at 12 months in 18624) in 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Ticagrelor ( 9.8%)</a:t>
                      </a:r>
                    </a:p>
                    <a:p>
                      <a:r>
                        <a:rPr lang="en-IN" dirty="0"/>
                        <a:t>Clopidogrel (11.7%)(HR- 0.84, 95 % CI , 0.77-0.92; p &lt;0.001)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56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5E4113D-3548-4B67-B1EB-9631345FE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1" b="25333"/>
          <a:stretch/>
        </p:blipFill>
        <p:spPr>
          <a:xfrm>
            <a:off x="4122295" y="128332"/>
            <a:ext cx="7811695" cy="61975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ADF333-216F-4309-B026-125275607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" r="3763" b="17486"/>
          <a:stretch/>
        </p:blipFill>
        <p:spPr>
          <a:xfrm>
            <a:off x="4187134" y="128332"/>
            <a:ext cx="7746856" cy="61975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172C38-C862-4E0F-BAEC-216568B823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2" r="5540" b="13653"/>
          <a:stretch/>
        </p:blipFill>
        <p:spPr>
          <a:xfrm>
            <a:off x="4187134" y="128332"/>
            <a:ext cx="7746856" cy="619751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5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ISAR-REACT 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2" y="1795463"/>
            <a:ext cx="4655798" cy="44160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76" y="1816100"/>
            <a:ext cx="4661924" cy="44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7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TWILIGHT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18994"/>
          <a:stretch/>
        </p:blipFill>
        <p:spPr>
          <a:xfrm>
            <a:off x="2332418" y="1727199"/>
            <a:ext cx="6100382" cy="50566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636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4" y="1549429"/>
            <a:ext cx="11662136" cy="53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44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68B8-357F-4AAF-B755-55F08D02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NSTE- ACS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541F-3CF9-4232-B3FD-04A0621EE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DEFINITION</a:t>
            </a:r>
          </a:p>
          <a:p>
            <a:r>
              <a:rPr lang="en-IN" dirty="0"/>
              <a:t>Spectrum of conditions which abruptly cause an unmet need of coronary blood supply to myocardium</a:t>
            </a:r>
          </a:p>
          <a:p>
            <a:endParaRPr lang="en-IN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D5ED1E4-E52A-4B22-A1C9-9BB2D126A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7194"/>
              </p:ext>
            </p:extLst>
          </p:nvPr>
        </p:nvGraphicFramePr>
        <p:xfrm>
          <a:off x="248529" y="2218544"/>
          <a:ext cx="10846191" cy="414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llout: Right Arrow 9">
            <a:extLst>
              <a:ext uri="{FF2B5EF4-FFF2-40B4-BE49-F238E27FC236}">
                <a16:creationId xmlns:a16="http://schemas.microsoft.com/office/drawing/2014/main" id="{B58141A8-CD58-418C-B1B8-C85EB0DBFE45}"/>
              </a:ext>
            </a:extLst>
          </p:cNvPr>
          <p:cNvSpPr/>
          <p:nvPr/>
        </p:nvSpPr>
        <p:spPr>
          <a:xfrm>
            <a:off x="365761" y="3089231"/>
            <a:ext cx="3709181" cy="2440094"/>
          </a:xfrm>
          <a:prstGeom prst="rightArrow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Acute complete coronary </a:t>
            </a:r>
            <a:r>
              <a:rPr lang="en-IN" dirty="0">
                <a:solidFill>
                  <a:schemeClr val="tx1"/>
                </a:solidFill>
              </a:rPr>
              <a:t>occlusion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IN" dirty="0">
              <a:solidFill>
                <a:schemeClr val="tx1"/>
              </a:solidFill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Aggressive therapeutic </a:t>
            </a:r>
            <a:r>
              <a:rPr lang="en-IN" b="1" dirty="0" err="1">
                <a:solidFill>
                  <a:schemeClr val="tx1"/>
                </a:solidFill>
              </a:rPr>
              <a:t>stratergy</a:t>
            </a:r>
            <a:r>
              <a:rPr lang="en-IN" dirty="0">
                <a:solidFill>
                  <a:schemeClr val="tx1"/>
                </a:solidFill>
              </a:rPr>
              <a:t>- for rapid coronary reperfusion</a:t>
            </a:r>
          </a:p>
        </p:txBody>
      </p:sp>
      <p:sp>
        <p:nvSpPr>
          <p:cNvPr id="11" name="Callout: Left Arrow 10">
            <a:extLst>
              <a:ext uri="{FF2B5EF4-FFF2-40B4-BE49-F238E27FC236}">
                <a16:creationId xmlns:a16="http://schemas.microsoft.com/office/drawing/2014/main" id="{8CC59F6F-ED70-4A4D-9AF1-F109DDB6B54D}"/>
              </a:ext>
            </a:extLst>
          </p:cNvPr>
          <p:cNvSpPr/>
          <p:nvPr/>
        </p:nvSpPr>
        <p:spPr>
          <a:xfrm>
            <a:off x="7216726" y="2628313"/>
            <a:ext cx="4787705" cy="3361930"/>
          </a:xfrm>
          <a:prstGeom prst="left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N" b="1" dirty="0">
                <a:solidFill>
                  <a:schemeClr val="tx1"/>
                </a:solidFill>
              </a:rPr>
              <a:t>Ischaemic ECG changes</a:t>
            </a:r>
            <a:r>
              <a:rPr lang="en-IN" dirty="0">
                <a:solidFill>
                  <a:schemeClr val="tx1"/>
                </a:solidFill>
                <a:sym typeface="Wingdings" panose="05000000000000000000" pitchFamily="2" charset="2"/>
              </a:rPr>
              <a:t>(not must)</a:t>
            </a:r>
            <a:endParaRPr lang="en-IN" dirty="0">
              <a:solidFill>
                <a:schemeClr val="tx1"/>
              </a:solidFill>
            </a:endParaRPr>
          </a:p>
          <a:p>
            <a:pPr marL="742950" lvl="1" indent="-285750" algn="ctr">
              <a:buFont typeface="Wingdings" panose="05000000000000000000" pitchFamily="2" charset="2"/>
              <a:buChar char="ü"/>
            </a:pPr>
            <a:r>
              <a:rPr lang="en-IN" dirty="0">
                <a:solidFill>
                  <a:schemeClr val="tx1"/>
                </a:solidFill>
              </a:rPr>
              <a:t>Transient ST segment elevation</a:t>
            </a:r>
          </a:p>
          <a:p>
            <a:pPr marL="742950" lvl="1" indent="-285750" algn="ctr">
              <a:buFont typeface="Wingdings" panose="05000000000000000000" pitchFamily="2" charset="2"/>
              <a:buChar char="ü"/>
            </a:pPr>
            <a:r>
              <a:rPr lang="en-IN" dirty="0">
                <a:solidFill>
                  <a:schemeClr val="tx1"/>
                </a:solidFill>
              </a:rPr>
              <a:t>ST depression</a:t>
            </a:r>
          </a:p>
          <a:p>
            <a:pPr marL="742950" lvl="1" indent="-285750" algn="ctr">
              <a:buFont typeface="Wingdings" panose="05000000000000000000" pitchFamily="2" charset="2"/>
              <a:buChar char="ü"/>
            </a:pPr>
            <a:r>
              <a:rPr lang="en-IN" dirty="0">
                <a:solidFill>
                  <a:schemeClr val="tx1"/>
                </a:solidFill>
              </a:rPr>
              <a:t>T wave inversion</a:t>
            </a:r>
          </a:p>
          <a:p>
            <a:pPr marL="742950" lvl="1" indent="-285750" algn="ctr">
              <a:buFont typeface="Wingdings" panose="05000000000000000000" pitchFamily="2" charset="2"/>
              <a:buChar char="ü"/>
            </a:pPr>
            <a:endParaRPr lang="en-IN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chemeClr val="tx1"/>
                </a:solidFill>
              </a:rPr>
              <a:t>Severe blockage than total occlusion in 1 or more coronaries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A457C-933D-48AA-ACAD-7018E4E48AFE}"/>
              </a:ext>
            </a:extLst>
          </p:cNvPr>
          <p:cNvSpPr/>
          <p:nvPr/>
        </p:nvSpPr>
        <p:spPr>
          <a:xfrm>
            <a:off x="7493391" y="5453151"/>
            <a:ext cx="2700997" cy="630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Cardiac biomarkers- </a:t>
            </a:r>
            <a:r>
              <a:rPr lang="en-IN" b="1" dirty="0">
                <a:solidFill>
                  <a:srgbClr val="FF0000"/>
                </a:solidFill>
              </a:rPr>
              <a:t>elevated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6A071C-27CF-4C3D-9747-71765E0138B1}"/>
              </a:ext>
            </a:extLst>
          </p:cNvPr>
          <p:cNvSpPr/>
          <p:nvPr/>
        </p:nvSpPr>
        <p:spPr>
          <a:xfrm>
            <a:off x="7467600" y="4679924"/>
            <a:ext cx="2700997" cy="630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Cardiac biomarkers- </a:t>
            </a:r>
            <a:r>
              <a:rPr lang="en-IN" b="1" dirty="0">
                <a:solidFill>
                  <a:srgbClr val="00B050"/>
                </a:solidFill>
              </a:rPr>
              <a:t>not elevated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88F9764-0E1A-4C20-A81C-43F86C8A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1627" y="6425633"/>
            <a:ext cx="48228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C7B831-43F9-4FA6-ADA5-BDE41B383E32}"/>
              </a:ext>
            </a:extLst>
          </p:cNvPr>
          <p:cNvSpPr/>
          <p:nvPr/>
        </p:nvSpPr>
        <p:spPr>
          <a:xfrm>
            <a:off x="187568" y="6425633"/>
            <a:ext cx="5448733" cy="4211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NSTE-ACS- non ST elevation acute coronary syndrome</a:t>
            </a:r>
          </a:p>
        </p:txBody>
      </p:sp>
    </p:spTree>
    <p:extLst>
      <p:ext uri="{BB962C8B-B14F-4D97-AF65-F5344CB8AC3E}">
        <p14:creationId xmlns:p14="http://schemas.microsoft.com/office/powerpoint/2010/main" val="31043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"/>
          <a:stretch/>
        </p:blipFill>
        <p:spPr bwMode="auto">
          <a:xfrm>
            <a:off x="2171700" y="152400"/>
            <a:ext cx="7937500" cy="66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94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PRECISE-DAPT SCORE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31220"/>
            <a:ext cx="10058400" cy="40233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N" dirty="0" err="1"/>
              <a:t>PREdicting</a:t>
            </a:r>
            <a:r>
              <a:rPr lang="en-IN" dirty="0"/>
              <a:t> bleeding Complications In patients undergoing Stent implantation and </a:t>
            </a:r>
            <a:r>
              <a:rPr lang="en-IN" dirty="0" err="1"/>
              <a:t>subsEquent</a:t>
            </a:r>
            <a:r>
              <a:rPr lang="en-IN" dirty="0"/>
              <a:t> Dual Anti Platelet Therapy</a:t>
            </a:r>
          </a:p>
          <a:p>
            <a:pPr>
              <a:buFont typeface="Wingdings" pitchFamily="2" charset="2"/>
              <a:buChar char="Ø"/>
            </a:pPr>
            <a:r>
              <a:rPr lang="en-IN" dirty="0"/>
              <a:t>To decide on DAPT duration</a:t>
            </a:r>
          </a:p>
          <a:p>
            <a:pPr>
              <a:buFont typeface="Wingdings" pitchFamily="2" charset="2"/>
              <a:buChar char="Ø"/>
            </a:pPr>
            <a:r>
              <a:rPr lang="en-IN" dirty="0"/>
              <a:t>Score &lt;25: no increase in bleeding and a significant reduction in the MACE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b="61111"/>
          <a:stretch/>
        </p:blipFill>
        <p:spPr>
          <a:xfrm>
            <a:off x="1562100" y="3492500"/>
            <a:ext cx="5778499" cy="27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82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EXTENDED DAPT/DAT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9" y="2014538"/>
            <a:ext cx="11831491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80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117474"/>
            <a:ext cx="6791882" cy="658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347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3" y="150813"/>
            <a:ext cx="6245225" cy="663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836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45212" r="11432" b="10497"/>
          <a:stretch/>
        </p:blipFill>
        <p:spPr>
          <a:xfrm>
            <a:off x="552450" y="152400"/>
            <a:ext cx="11315700" cy="64960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49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9" y="203200"/>
            <a:ext cx="10741847" cy="643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512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003424"/>
            <a:ext cx="10145712" cy="404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8474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Anticoagulation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2292350"/>
            <a:ext cx="1184873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915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" y="1892300"/>
            <a:ext cx="11558205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21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Dell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09" y="127000"/>
            <a:ext cx="12056991" cy="608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4364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6988-B885-417C-BBB8-FC02EEA7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90" y="0"/>
            <a:ext cx="10944819" cy="1011981"/>
          </a:xfrm>
        </p:spPr>
        <p:txBody>
          <a:bodyPr/>
          <a:lstStyle/>
          <a:p>
            <a:r>
              <a:rPr lang="en-IN" dirty="0"/>
              <a:t>INVASIVE V/S CONSERVATIVE MANAGEMENT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7786BD-90BE-486A-9459-26617985D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01" y="1259174"/>
            <a:ext cx="7854847" cy="541908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DE8DE6-B011-4B0C-B674-230BC5F2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588" y="834630"/>
            <a:ext cx="4194412" cy="602337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29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90" y="0"/>
            <a:ext cx="9659509" cy="680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2542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42"/>
          <a:stretch/>
        </p:blipFill>
        <p:spPr bwMode="auto">
          <a:xfrm>
            <a:off x="1774824" y="419100"/>
            <a:ext cx="8829676" cy="57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2258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2" b="15733"/>
          <a:stretch/>
        </p:blipFill>
        <p:spPr bwMode="auto">
          <a:xfrm>
            <a:off x="1900236" y="304799"/>
            <a:ext cx="8120064" cy="580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0256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66738"/>
            <a:ext cx="11374886" cy="52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7267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19045"/>
            <a:ext cx="6896100" cy="66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2909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4" y="304800"/>
            <a:ext cx="10934826" cy="617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629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11A39-C94A-4827-93F5-0522436F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RAAS 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7A214-0F15-4AC1-9CEA-A04FC43C1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LVEF &lt; 40%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DM, HTN or stable CKD (unless contraindicated)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/>
              <a:t>ACE I : intolerant </a:t>
            </a:r>
            <a:r>
              <a:rPr lang="en-IN" dirty="0">
                <a:sym typeface="Wingdings" panose="05000000000000000000" pitchFamily="2" charset="2"/>
              </a:rPr>
              <a:t> ARBs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IN" dirty="0">
                <a:sym typeface="Wingdings" panose="05000000000000000000" pitchFamily="2" charset="2"/>
              </a:rPr>
              <a:t>Aldosterone blockade 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sym typeface="Wingdings" panose="05000000000000000000" pitchFamily="2" charset="2"/>
              </a:rPr>
              <a:t>Without renal dysfunction ( </a:t>
            </a:r>
            <a:r>
              <a:rPr lang="en-IN" dirty="0" err="1">
                <a:sym typeface="Wingdings" panose="05000000000000000000" pitchFamily="2" charset="2"/>
              </a:rPr>
              <a:t>creat</a:t>
            </a:r>
            <a:r>
              <a:rPr lang="en-IN" dirty="0">
                <a:sym typeface="Wingdings" panose="05000000000000000000" pitchFamily="2" charset="2"/>
              </a:rPr>
              <a:t> &gt; 2.5 mg/dl (males)/ &gt; 2 mg/dl (females)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sym typeface="Wingdings" panose="05000000000000000000" pitchFamily="2" charset="2"/>
              </a:rPr>
              <a:t>No hyperkalaemia (&gt; 5 </a:t>
            </a:r>
            <a:r>
              <a:rPr lang="en-IN" dirty="0" err="1">
                <a:sym typeface="Wingdings" panose="05000000000000000000" pitchFamily="2" charset="2"/>
              </a:rPr>
              <a:t>meq</a:t>
            </a:r>
            <a:r>
              <a:rPr lang="en-IN" dirty="0">
                <a:sym typeface="Wingdings" panose="05000000000000000000" pitchFamily="2" charset="2"/>
              </a:rPr>
              <a:t>/l)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dirty="0">
                <a:sym typeface="Wingdings" panose="05000000000000000000" pitchFamily="2" charset="2"/>
              </a:rPr>
              <a:t>Who are receiving therapeutic doses of ACEI and betablockers and have LVEF of 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≤ 40% , DM or heart failure</a:t>
            </a:r>
            <a:endParaRPr lang="en-IN" dirty="0"/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677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47" y="106363"/>
            <a:ext cx="6591853" cy="650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6503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Lipid Lowering Therapy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655763"/>
            <a:ext cx="6689725" cy="505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56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8211"/>
            <a:ext cx="7480300" cy="674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9803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Lifestyle Measures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2019300"/>
            <a:ext cx="11592543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9638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Ambulation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If stable without recurrent chest discomfort or ECG changes for </a:t>
            </a:r>
            <a:r>
              <a:rPr lang="en-IN" dirty="0" err="1"/>
              <a:t>atleat</a:t>
            </a:r>
            <a:r>
              <a:rPr lang="en-IN" dirty="0"/>
              <a:t> 12-24hrs.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373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Older Adults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More likely to present with atypical symptoms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Always calculate </a:t>
            </a:r>
            <a:r>
              <a:rPr lang="en-IN" dirty="0" err="1"/>
              <a:t>creatinine</a:t>
            </a:r>
            <a:r>
              <a:rPr lang="en-IN" dirty="0"/>
              <a:t> clearance for drug dosing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Exclusive use of low dose Aspirin (75mg)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Avoid </a:t>
            </a:r>
            <a:r>
              <a:rPr lang="en-IN" dirty="0" err="1"/>
              <a:t>Prasugrel</a:t>
            </a:r>
            <a:endParaRPr lang="en-IN" dirty="0"/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Advanced age shouldn’t deter otherwise indicated intervention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8" y="406400"/>
            <a:ext cx="8896305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8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Women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More likely to present with atypical symptoms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Younger women are more likely to have </a:t>
            </a:r>
            <a:r>
              <a:rPr lang="en-IN" dirty="0" err="1"/>
              <a:t>nonatherosclerotic</a:t>
            </a:r>
            <a:r>
              <a:rPr lang="en-IN" dirty="0"/>
              <a:t> causes of angina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More likely to have non-obstructive CAD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Likely to get lower rates of evidence based care due to bias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021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Diabetes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N" dirty="0"/>
              <a:t>U shaped relation between glucose level and CVS outcome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4" y="0"/>
            <a:ext cx="7286625" cy="665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00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CKD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Likely to have multiple comorbidities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Increased risk of recurrent ischemic events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Underrepresented in trials and undertreated in practice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Increased bleeding risk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00" y="0"/>
            <a:ext cx="6535087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3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Heart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N" dirty="0"/>
              <a:t>Early invasive approach</a:t>
            </a:r>
          </a:p>
          <a:p>
            <a:pPr>
              <a:buFont typeface="Wingdings" pitchFamily="2" charset="2"/>
              <a:buChar char="Ø"/>
            </a:pPr>
            <a:r>
              <a:rPr lang="en-IN" dirty="0"/>
              <a:t>Ventricular assist devices may be required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0"/>
            <a:ext cx="7801730" cy="67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5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331788"/>
            <a:ext cx="8181975" cy="580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6929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CULPRIT SHOCK TRIAL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86" y="1858963"/>
            <a:ext cx="8595414" cy="48760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117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Gaps in NSTE-ACS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Utility of risk prediction models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DAPT duration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P2Y12i pre-treatment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Long-term beta-blocker therapy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Utility of biomarkers other than </a:t>
            </a:r>
            <a:r>
              <a:rPr lang="en-IN" dirty="0" err="1"/>
              <a:t>hs-cTn</a:t>
            </a:r>
            <a:r>
              <a:rPr lang="en-IN" dirty="0"/>
              <a:t> in rapid rule-out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Optimal timing of invasive intervention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dirty="0"/>
              <a:t>Culprit </a:t>
            </a:r>
            <a:r>
              <a:rPr lang="en-IN" dirty="0" err="1"/>
              <a:t>vs</a:t>
            </a:r>
            <a:r>
              <a:rPr lang="en-IN" dirty="0"/>
              <a:t> complete revascularisation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6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431800"/>
            <a:ext cx="10949940" cy="980728"/>
          </a:xfrm>
        </p:spPr>
        <p:txBody>
          <a:bodyPr/>
          <a:lstStyle/>
          <a:p>
            <a:pPr algn="ctr"/>
            <a:r>
              <a:rPr lang="en-US" dirty="0">
                <a:latin typeface="Aharoni" pitchFamily="2" charset="-79"/>
                <a:cs typeface="Aharoni" pitchFamily="2" charset="-79"/>
              </a:rPr>
              <a:t>Epidemiology-Global Scenario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816100"/>
            <a:ext cx="11233248" cy="478125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IN" dirty="0">
                <a:latin typeface="Aharoni" pitchFamily="2" charset="-79"/>
                <a:cs typeface="Aharoni" pitchFamily="2" charset="-79"/>
              </a:rPr>
              <a:t>The annual incidence is </a:t>
            </a:r>
            <a:r>
              <a:rPr lang="en-IN" sz="1400" dirty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3</a:t>
            </a:r>
            <a:r>
              <a:rPr lang="en-IN" dirty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IN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per </a:t>
            </a:r>
            <a:r>
              <a:rPr lang="en-IN" sz="1400" dirty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1000</a:t>
            </a:r>
            <a:r>
              <a:rPr lang="en-IN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IN" dirty="0">
                <a:latin typeface="Aharoni" pitchFamily="2" charset="-79"/>
                <a:cs typeface="Aharoni" pitchFamily="2" charset="-79"/>
              </a:rPr>
              <a:t>inhabitants, but varies between countries.</a:t>
            </a:r>
            <a:r>
              <a:rPr lang="en-IN" baseline="30000" dirty="0">
                <a:latin typeface="Aharoni" pitchFamily="2" charset="-79"/>
                <a:cs typeface="Aharoni" pitchFamily="2" charset="-79"/>
              </a:rPr>
              <a:t>1</a:t>
            </a:r>
            <a:endParaRPr lang="en-IN" dirty="0">
              <a:latin typeface="Aharoni" pitchFamily="2" charset="-79"/>
              <a:cs typeface="Aharoni" pitchFamily="2" charset="-79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IN" dirty="0">
                <a:latin typeface="Aharoni" pitchFamily="2" charset="-79"/>
                <a:cs typeface="Aharoni" pitchFamily="2" charset="-79"/>
              </a:rPr>
              <a:t>Hospital mortality is higher in patients with STEMI than among those with NSTE-ACS</a:t>
            </a:r>
            <a:r>
              <a:rPr lang="en-IN" baseline="30000" dirty="0">
                <a:latin typeface="Aharoni" pitchFamily="2" charset="-79"/>
                <a:cs typeface="Aharoni" pitchFamily="2" charset="-79"/>
              </a:rPr>
              <a:t>2</a:t>
            </a:r>
            <a:r>
              <a:rPr lang="en-IN" dirty="0">
                <a:latin typeface="Aharoni" pitchFamily="2" charset="-79"/>
                <a:cs typeface="Aharoni" pitchFamily="2" charset="-79"/>
              </a:rPr>
              <a:t>. 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IN" dirty="0">
                <a:latin typeface="Aharoni" pitchFamily="2" charset="-79"/>
                <a:cs typeface="Aharoni" pitchFamily="2" charset="-79"/>
              </a:rPr>
              <a:t>At 6 months the mortality rates are very similar in both conditions (</a:t>
            </a:r>
            <a:r>
              <a:rPr lang="en-IN" sz="1600" dirty="0">
                <a:latin typeface="Arial Black" pitchFamily="34" charset="0"/>
                <a:cs typeface="Aharoni" pitchFamily="2" charset="-79"/>
              </a:rPr>
              <a:t>12%</a:t>
            </a:r>
            <a:r>
              <a:rPr lang="en-IN" dirty="0">
                <a:latin typeface="Aharoni" pitchFamily="2" charset="-79"/>
                <a:cs typeface="Aharoni" pitchFamily="2" charset="-79"/>
              </a:rPr>
              <a:t> and </a:t>
            </a:r>
            <a:r>
              <a:rPr lang="en-IN" sz="1600" dirty="0">
                <a:latin typeface="Arial Black" pitchFamily="34" charset="0"/>
                <a:cs typeface="Aharoni" pitchFamily="2" charset="-79"/>
              </a:rPr>
              <a:t>13%</a:t>
            </a:r>
            <a:r>
              <a:rPr lang="en-IN" dirty="0">
                <a:latin typeface="Aharoni" pitchFamily="2" charset="-79"/>
                <a:cs typeface="Aharoni" pitchFamily="2" charset="-79"/>
              </a:rPr>
              <a:t>, respectively).</a:t>
            </a:r>
            <a:r>
              <a:rPr lang="en-IN" baseline="30000" dirty="0">
                <a:latin typeface="Aharoni" pitchFamily="2" charset="-79"/>
                <a:cs typeface="Aharoni" pitchFamily="2" charset="-79"/>
              </a:rPr>
              <a:t>2</a:t>
            </a:r>
            <a:endParaRPr lang="en-IN" dirty="0">
              <a:latin typeface="Aharoni" pitchFamily="2" charset="-79"/>
              <a:cs typeface="Aharoni" pitchFamily="2" charset="-79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IN" dirty="0">
                <a:latin typeface="Aharoni" pitchFamily="2" charset="-79"/>
                <a:cs typeface="Aharoni" pitchFamily="2" charset="-79"/>
              </a:rPr>
              <a:t>At </a:t>
            </a:r>
            <a:r>
              <a:rPr lang="en-IN" sz="1400" dirty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4 </a:t>
            </a:r>
            <a:r>
              <a:rPr lang="en-IN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years death rates were higher among patients with NSTE-ACS than with STE-ACS</a:t>
            </a:r>
            <a:r>
              <a:rPr lang="en-IN" dirty="0">
                <a:latin typeface="Aharoni" pitchFamily="2" charset="-79"/>
                <a:cs typeface="Aharoni" pitchFamily="2" charset="-79"/>
              </a:rPr>
              <a:t>, with a two-fold difference.</a:t>
            </a:r>
            <a:r>
              <a:rPr lang="en-IN" baseline="30000" dirty="0">
                <a:latin typeface="Aharoni" pitchFamily="2" charset="-79"/>
                <a:cs typeface="Aharoni" pitchFamily="2" charset="-79"/>
              </a:rPr>
              <a:t>3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2201" y="6330772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IN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1.Fox KA </a:t>
            </a:r>
            <a:r>
              <a:rPr lang="en-IN" sz="1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et al </a:t>
            </a:r>
            <a:r>
              <a:rPr lang="en-IN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,Heart 2010</a:t>
            </a:r>
          </a:p>
          <a:p>
            <a:pPr marL="342900" indent="-342900"/>
            <a:r>
              <a:rPr lang="en-IN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2.Mandelzweig L  </a:t>
            </a:r>
            <a:r>
              <a:rPr lang="en-IN" sz="1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et </a:t>
            </a:r>
            <a:r>
              <a:rPr lang="en-IN" sz="1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al</a:t>
            </a:r>
            <a:r>
              <a:rPr lang="en-IN" sz="1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,Eur</a:t>
            </a:r>
            <a:r>
              <a:rPr lang="en-IN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Heart J 2006</a:t>
            </a:r>
          </a:p>
          <a:p>
            <a:pPr marL="342900" indent="-342900"/>
            <a:r>
              <a:rPr lang="en-US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3.</a:t>
            </a:r>
            <a:r>
              <a:rPr lang="en-IN" sz="1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Terkelsen</a:t>
            </a:r>
            <a:r>
              <a:rPr lang="en-IN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 CJ </a:t>
            </a:r>
            <a:r>
              <a:rPr lang="en-IN" sz="1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et al</a:t>
            </a:r>
            <a:r>
              <a:rPr lang="en-IN" sz="1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, </a:t>
            </a:r>
            <a:r>
              <a:rPr lang="en-IN" sz="1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Eur</a:t>
            </a:r>
            <a:r>
              <a:rPr lang="en-IN" sz="1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Heart J 2005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074" y="0"/>
            <a:ext cx="211192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8330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44500"/>
            <a:ext cx="9997440" cy="836712"/>
          </a:xfrm>
        </p:spPr>
        <p:txBody>
          <a:bodyPr/>
          <a:lstStyle/>
          <a:p>
            <a:pPr algn="ctr"/>
            <a:r>
              <a:rPr lang="en-IN" sz="4400" dirty="0">
                <a:latin typeface="Aharoni" pitchFamily="2" charset="-79"/>
                <a:cs typeface="Aharoni" pitchFamily="2" charset="-79"/>
              </a:rPr>
              <a:t>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49" y="1780829"/>
            <a:ext cx="11952651" cy="5877271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>
                <a:cs typeface="Aharoni" pitchFamily="2" charset="-79"/>
              </a:rPr>
              <a:t>NSTEMI has a long term prognosis worse as compared to STEMI</a:t>
            </a:r>
          </a:p>
          <a:p>
            <a:pPr>
              <a:buFont typeface="Wingdings" pitchFamily="2" charset="2"/>
              <a:buChar char="v"/>
            </a:pPr>
            <a:endParaRPr lang="en-US" dirty="0"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cs typeface="Aharoni" pitchFamily="2" charset="-79"/>
              </a:rPr>
              <a:t>A normal ECG does not exclude possibility of UA/NSTEMI</a:t>
            </a:r>
          </a:p>
          <a:p>
            <a:pPr>
              <a:buFont typeface="Wingdings" pitchFamily="2" charset="2"/>
              <a:buChar char="v"/>
            </a:pPr>
            <a:endParaRPr lang="en-US" dirty="0"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cs typeface="Aharoni" pitchFamily="2" charset="-79"/>
              </a:rPr>
              <a:t>Risk stratification is an important early step - reveals risk, helps decide treatment intensity</a:t>
            </a:r>
          </a:p>
          <a:p>
            <a:pPr>
              <a:buFont typeface="Wingdings" pitchFamily="2" charset="2"/>
              <a:buChar char="v"/>
            </a:pPr>
            <a:endParaRPr lang="en-US" dirty="0"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cs typeface="Aharoni" pitchFamily="2" charset="-79"/>
              </a:rPr>
              <a:t>An invasive approach is now standard of care for most NSTEMI patients – early invasive better than selective invasive in selected cases</a:t>
            </a:r>
          </a:p>
          <a:p>
            <a:pPr>
              <a:buFont typeface="Wingdings" pitchFamily="2" charset="2"/>
              <a:buChar char="v"/>
            </a:pPr>
            <a:endParaRPr lang="en-US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52971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CKMB valuable in Re-infarction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Bleeding risk -&gt;ARC-HBR assessment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DAPT guidance -&gt; PRECISE-DAPT score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CMR: key diagnosis for </a:t>
            </a:r>
            <a:r>
              <a:rPr lang="en-IN" dirty="0" err="1"/>
              <a:t>pts</a:t>
            </a:r>
            <a:r>
              <a:rPr lang="en-IN" dirty="0"/>
              <a:t> with working diagnosis of MINOCA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IN" dirty="0"/>
              <a:t>SCAD: 22-35% ACS in women&lt;60, OCT useful for diagnosis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129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IN" dirty="0" err="1"/>
              <a:t>hs-Tn</a:t>
            </a:r>
            <a:r>
              <a:rPr lang="en-IN" dirty="0"/>
              <a:t> recommended, but remember Myocardial Injury 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IN" dirty="0"/>
              <a:t>0- 1 </a:t>
            </a:r>
            <a:r>
              <a:rPr lang="en-IN" dirty="0" err="1"/>
              <a:t>hr</a:t>
            </a:r>
            <a:r>
              <a:rPr lang="en-IN" dirty="0"/>
              <a:t> algorithm: best option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IN" dirty="0" err="1"/>
              <a:t>hs-Tn</a:t>
            </a:r>
            <a:r>
              <a:rPr lang="en-IN" dirty="0"/>
              <a:t>, BNP, GFR having prognostic value 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IN" dirty="0"/>
              <a:t>CCTA: high NPV to exclude ACS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IN" dirty="0" err="1"/>
              <a:t>hs-Tn</a:t>
            </a:r>
            <a:r>
              <a:rPr lang="en-IN" dirty="0"/>
              <a:t> levels, Grace score &gt;140, New ST-T changes, Clinical instability -&gt; Early invasive strategy 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IN" dirty="0"/>
              <a:t>Radial access is recommended 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IN" dirty="0"/>
              <a:t>Very short TAT in AF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endParaRPr lang="en-IN" dirty="0"/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endParaRPr lang="en-IN" dirty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401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9778-EE32-4C8A-A74B-BBC11DA1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4E680-C921-46F8-AE94-F554D4F6F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600" dirty="0"/>
              <a:t>                          </a:t>
            </a:r>
          </a:p>
          <a:p>
            <a:endParaRPr lang="en-IN" sz="3600" dirty="0"/>
          </a:p>
          <a:p>
            <a:r>
              <a:rPr lang="en-IN" sz="3600" dirty="0"/>
              <a:t>                                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602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18793</TotalTime>
  <Words>2339</Words>
  <Application>Microsoft Office PowerPoint</Application>
  <PresentationFormat>Widescreen</PresentationFormat>
  <Paragraphs>456</Paragraphs>
  <Slides>93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Retrospect</vt:lpstr>
      <vt:lpstr>NSTEMI</vt:lpstr>
      <vt:lpstr>OVERVIEW</vt:lpstr>
      <vt:lpstr>CAD SPECTRUM</vt:lpstr>
      <vt:lpstr>ACS VERSUS CCS</vt:lpstr>
      <vt:lpstr>Clinical Presentation</vt:lpstr>
      <vt:lpstr>NSTE- ACS </vt:lpstr>
      <vt:lpstr>PowerPoint Presentation</vt:lpstr>
      <vt:lpstr>PowerPoint Presentation</vt:lpstr>
      <vt:lpstr>Epidemiology-Global Scenario</vt:lpstr>
      <vt:lpstr>EPIDEMIOLOGY</vt:lpstr>
      <vt:lpstr>PATHOPHYSIOLOGY</vt:lpstr>
      <vt:lpstr>PowerPoint Presentation</vt:lpstr>
      <vt:lpstr>PowerPoint Presentation</vt:lpstr>
      <vt:lpstr>DIAGNOSIS: NSTE ACS</vt:lpstr>
      <vt:lpstr>PowerPoint Presentation</vt:lpstr>
      <vt:lpstr>HISTORY </vt:lpstr>
      <vt:lpstr>Clinical Examination</vt:lpstr>
      <vt:lpstr>ECG </vt:lpstr>
      <vt:lpstr>ECG criteria- NSTE-ACS</vt:lpstr>
      <vt:lpstr>Electrocardiogram</vt:lpstr>
      <vt:lpstr>ESC 2020</vt:lpstr>
      <vt:lpstr>CARDIAC BIOMARKERS</vt:lpstr>
      <vt:lpstr>Cardiac biomarkers</vt:lpstr>
      <vt:lpstr>hsTn</vt:lpstr>
      <vt:lpstr>CARDIAC BIOMARKERS</vt:lpstr>
      <vt:lpstr>PowerPoint Presentation</vt:lpstr>
      <vt:lpstr>PowerPoint Presentation</vt:lpstr>
      <vt:lpstr>0h/1-2-3h Rule out algorithm</vt:lpstr>
      <vt:lpstr>PowerPoint Presentation</vt:lpstr>
      <vt:lpstr>NOVEL BIOMARKERS</vt:lpstr>
      <vt:lpstr>ESC 2020</vt:lpstr>
      <vt:lpstr>PowerPoint Presentation</vt:lpstr>
      <vt:lpstr>NON INVASIVE TESTING</vt:lpstr>
      <vt:lpstr>      Echocardiography </vt:lpstr>
      <vt:lpstr>Stress test</vt:lpstr>
      <vt:lpstr>CCTA</vt:lpstr>
      <vt:lpstr>VERDICT Trial</vt:lpstr>
      <vt:lpstr>CMR</vt:lpstr>
      <vt:lpstr>INVASIVE IMAGING</vt:lpstr>
      <vt:lpstr>ESC 2020</vt:lpstr>
      <vt:lpstr>RISK ASSESSMENT AND OUTCOMES</vt:lpstr>
      <vt:lpstr>PowerPoint Presentation</vt:lpstr>
      <vt:lpstr>PowerPoint Presentation</vt:lpstr>
      <vt:lpstr>ESC 2020</vt:lpstr>
      <vt:lpstr>Bleeding Risk Assessment</vt:lpstr>
      <vt:lpstr>PowerPoint Presentation</vt:lpstr>
      <vt:lpstr>MANAGEMENT</vt:lpstr>
      <vt:lpstr>1)ANTI ISCHAEMIC TREATMENT</vt:lpstr>
      <vt:lpstr> </vt:lpstr>
      <vt:lpstr>ANTITHROMBOTIC THERAPY</vt:lpstr>
      <vt:lpstr>PowerPoint Presentation</vt:lpstr>
      <vt:lpstr>ANTIPLATELET THERAPY</vt:lpstr>
      <vt:lpstr>PowerPoint Presentation</vt:lpstr>
      <vt:lpstr>PowerPoint Presentation</vt:lpstr>
      <vt:lpstr>PowerPoint Presentation</vt:lpstr>
      <vt:lpstr>PowerPoint Presentation</vt:lpstr>
      <vt:lpstr>ISAR-REACT 5</vt:lpstr>
      <vt:lpstr>TWILIGHT</vt:lpstr>
      <vt:lpstr>ESC 2020</vt:lpstr>
      <vt:lpstr>PowerPoint Presentation</vt:lpstr>
      <vt:lpstr>PRECISE-DAPT SCORE</vt:lpstr>
      <vt:lpstr>EXTENDED DAPT/DAT</vt:lpstr>
      <vt:lpstr>ESC 2020</vt:lpstr>
      <vt:lpstr>ESC 2020</vt:lpstr>
      <vt:lpstr>PowerPoint Presentation</vt:lpstr>
      <vt:lpstr>PowerPoint Presentation</vt:lpstr>
      <vt:lpstr>ESC 2020</vt:lpstr>
      <vt:lpstr>Anticoagulation</vt:lpstr>
      <vt:lpstr>ESC 2020</vt:lpstr>
      <vt:lpstr>INVASIVE V/S CONSERVATIVE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RAAS INHIBITORS</vt:lpstr>
      <vt:lpstr>PowerPoint Presentation</vt:lpstr>
      <vt:lpstr>Lipid Lowering Therapy</vt:lpstr>
      <vt:lpstr>Lifestyle Measures</vt:lpstr>
      <vt:lpstr>Ambulation </vt:lpstr>
      <vt:lpstr>Older Adults</vt:lpstr>
      <vt:lpstr>Women </vt:lpstr>
      <vt:lpstr>Diabetes </vt:lpstr>
      <vt:lpstr>CKD</vt:lpstr>
      <vt:lpstr>Heart Failure</vt:lpstr>
      <vt:lpstr>PowerPoint Presentation</vt:lpstr>
      <vt:lpstr>CULPRIT SHOCK TRIAL</vt:lpstr>
      <vt:lpstr>Gaps in NSTE-ACS Care</vt:lpstr>
      <vt:lpstr>TAKE HOME MESSAGE</vt:lpstr>
      <vt:lpstr>TAKE HOME MESSAGE</vt:lpstr>
      <vt:lpstr>TAKE HOME MESSAGE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NSTEMI-ACS</dc:title>
  <dc:creator>mouna bm</dc:creator>
  <cp:lastModifiedBy>muhammad ameen</cp:lastModifiedBy>
  <cp:revision>272</cp:revision>
  <dcterms:created xsi:type="dcterms:W3CDTF">2019-06-26T17:53:01Z</dcterms:created>
  <dcterms:modified xsi:type="dcterms:W3CDTF">2021-05-04T17:02:12Z</dcterms:modified>
</cp:coreProperties>
</file>