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60" r:id="rId3"/>
    <p:sldId id="289" r:id="rId4"/>
    <p:sldId id="326" r:id="rId5"/>
    <p:sldId id="290" r:id="rId6"/>
    <p:sldId id="257" r:id="rId7"/>
    <p:sldId id="258" r:id="rId8"/>
    <p:sldId id="287" r:id="rId9"/>
    <p:sldId id="263" r:id="rId10"/>
    <p:sldId id="304" r:id="rId11"/>
    <p:sldId id="327" r:id="rId12"/>
    <p:sldId id="367" r:id="rId13"/>
    <p:sldId id="291" r:id="rId14"/>
    <p:sldId id="292" r:id="rId15"/>
    <p:sldId id="364" r:id="rId16"/>
    <p:sldId id="293" r:id="rId17"/>
    <p:sldId id="288" r:id="rId18"/>
    <p:sldId id="305" r:id="rId19"/>
    <p:sldId id="368" r:id="rId20"/>
    <p:sldId id="265" r:id="rId21"/>
    <p:sldId id="325" r:id="rId22"/>
    <p:sldId id="264" r:id="rId23"/>
    <p:sldId id="322" r:id="rId24"/>
    <p:sldId id="321" r:id="rId25"/>
    <p:sldId id="306" r:id="rId26"/>
    <p:sldId id="276" r:id="rId27"/>
    <p:sldId id="315" r:id="rId28"/>
    <p:sldId id="275" r:id="rId29"/>
    <p:sldId id="323" r:id="rId30"/>
    <p:sldId id="324" r:id="rId31"/>
    <p:sldId id="331" r:id="rId32"/>
    <p:sldId id="369" r:id="rId33"/>
    <p:sldId id="332" r:id="rId34"/>
    <p:sldId id="333" r:id="rId35"/>
    <p:sldId id="266" r:id="rId36"/>
    <p:sldId id="308" r:id="rId37"/>
    <p:sldId id="309" r:id="rId38"/>
    <p:sldId id="310" r:id="rId39"/>
    <p:sldId id="328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2" r:id="rId52"/>
    <p:sldId id="363" r:id="rId53"/>
    <p:sldId id="280" r:id="rId54"/>
    <p:sldId id="335" r:id="rId55"/>
    <p:sldId id="303" r:id="rId56"/>
    <p:sldId id="277" r:id="rId57"/>
    <p:sldId id="336" r:id="rId58"/>
    <p:sldId id="278" r:id="rId59"/>
    <p:sldId id="337" r:id="rId60"/>
    <p:sldId id="295" r:id="rId61"/>
    <p:sldId id="296" r:id="rId62"/>
    <p:sldId id="297" r:id="rId63"/>
    <p:sldId id="311" r:id="rId64"/>
    <p:sldId id="338" r:id="rId65"/>
    <p:sldId id="342" r:id="rId66"/>
    <p:sldId id="343" r:id="rId67"/>
    <p:sldId id="344" r:id="rId68"/>
    <p:sldId id="345" r:id="rId69"/>
    <p:sldId id="339" r:id="rId70"/>
    <p:sldId id="346" r:id="rId71"/>
    <p:sldId id="340" r:id="rId72"/>
    <p:sldId id="347" r:id="rId73"/>
    <p:sldId id="341" r:id="rId74"/>
    <p:sldId id="294" r:id="rId75"/>
    <p:sldId id="299" r:id="rId76"/>
    <p:sldId id="319" r:id="rId77"/>
    <p:sldId id="267" r:id="rId78"/>
    <p:sldId id="302" r:id="rId79"/>
    <p:sldId id="365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theme" Target="theme/theme1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presProps" Target="presProps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tableStyles" Target="tableStyle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notesMaster" Target="notesMasters/notesMaster1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0-07-10T04:27:25.2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7913 14213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58345-4462-429B-9DAA-05E93FC9950D}" type="datetimeFigureOut">
              <a:rPr lang="en-IN" smtClean="0"/>
              <a:t>14-07-2020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49DA-4238-480E-B2F3-B2336529DFE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05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655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77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563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6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97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09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566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242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117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5540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249DA-4238-480E-B2F3-B2336529DFE6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63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34C0-49AA-4300-BBF4-33E36520A4F9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607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01A6-9658-45F3-8298-B0E1B329B1B7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916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B60C-C36E-4551-88C9-7FF252E06E16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58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4351-CF5D-4E2B-A365-CFA89EEF53FB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935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3B158-188D-42A6-B436-8A719A07B316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297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BC77-0546-41D9-A387-32DA56538B9D}" type="datetime1">
              <a:rPr lang="en-IN" smtClean="0"/>
              <a:t>14-07-2020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729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75B6-955E-49D3-A16A-4C638DCE5FD1}" type="datetime1">
              <a:rPr lang="en-IN" smtClean="0"/>
              <a:t>14-07-2020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572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2652-9815-4A73-AC0D-D4FE083B1E43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91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93C4-CF0B-4369-95CF-FB38B07D2B15}" type="datetime1">
              <a:rPr lang="en-IN" smtClean="0"/>
              <a:t>14-07-2020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21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71B5-5B29-415D-87CF-FDFBFF999FBA}" type="datetime1">
              <a:rPr lang="en-IN" smtClean="0"/>
              <a:t>14-07-2020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182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0D47-985E-46F8-B4BD-74D48D993266}" type="datetime1">
              <a:rPr lang="en-IN" smtClean="0"/>
              <a:t>14-07-2020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605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0C0CB-50A5-4E8A-AAA6-F89ABB34DBEA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8B6A-DBF7-4B38-913B-70BD449D7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451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customXml" Target="../ink/ink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7007"/>
            <a:ext cx="7772400" cy="1470025"/>
          </a:xfrm>
        </p:spPr>
        <p:txBody>
          <a:bodyPr/>
          <a:lstStyle/>
          <a:p>
            <a:r>
              <a:rPr lang="en-IN" dirty="0"/>
              <a:t>ECHOCARDIOGRAPHY-BASICS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err="1"/>
              <a:t>Dr.Muhammad</a:t>
            </a:r>
            <a:r>
              <a:rPr lang="en-IN" dirty="0"/>
              <a:t> Ameen C</a:t>
            </a:r>
          </a:p>
          <a:p>
            <a:r>
              <a:rPr lang="en-IN" dirty="0"/>
              <a:t>Senior Resident-Cardiology</a:t>
            </a:r>
          </a:p>
          <a:p>
            <a:r>
              <a:rPr lang="en-IN" dirty="0"/>
              <a:t>GMCH Kozhikode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48680" y="511668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9320" y="51073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9D475-C0DB-41FB-AFD0-7A0452AF75CB}" type="datetime1">
              <a:rPr lang="en-IN" smtClean="0"/>
              <a:t>14-07-2020</a:t>
            </a:fld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6576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maibn\Desktop\tempFileForShare_20200709-1755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76074"/>
            <a:ext cx="8912933" cy="38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92BA3-1379-4003-B49A-8FC4E1299970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782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Characteristics of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Can be directed as a beam and focused</a:t>
            </a:r>
          </a:p>
          <a:p>
            <a:pPr>
              <a:lnSpc>
                <a:spcPct val="200000"/>
              </a:lnSpc>
            </a:pPr>
            <a:r>
              <a:rPr lang="en-IN" dirty="0"/>
              <a:t>Obeys the rules of reflection and refraction</a:t>
            </a:r>
          </a:p>
          <a:p>
            <a:pPr>
              <a:lnSpc>
                <a:spcPct val="200000"/>
              </a:lnSpc>
            </a:pPr>
            <a:r>
              <a:rPr lang="en-IN" dirty="0"/>
              <a:t>Targets of relatively small size reflect US and can be detected and characterized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87167-580C-4895-85EC-D4DDA886DC24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1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88840"/>
            <a:ext cx="7812360" cy="365759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IN" sz="2400" dirty="0"/>
              <a:t>Ultrasound is poorly transmitted through a gaseous medium 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IN" sz="2400" dirty="0"/>
              <a:t>Attenuation occurs rapidly, especially at higher frequency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3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543800" cy="914400"/>
          </a:xfrm>
        </p:spPr>
        <p:txBody>
          <a:bodyPr>
            <a:normAutofit/>
          </a:bodyPr>
          <a:lstStyle/>
          <a:p>
            <a:r>
              <a:rPr lang="en-IN" dirty="0"/>
              <a:t>Disadvantages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AABE3-58BE-48A8-8167-B1C9E9EA4221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420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Mechanics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Relies on piezoelectric effect</a:t>
            </a:r>
          </a:p>
          <a:p>
            <a:r>
              <a:rPr lang="en-IN" dirty="0"/>
              <a:t>Property to transform electrical current into ultrasound waves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38200"/>
            <a:ext cx="3960440" cy="343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4427-8165-493B-98B1-F50A0A23B878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296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Reflected signal gives information about the depth and nature of tissue studied</a:t>
            </a:r>
          </a:p>
          <a:p>
            <a:pPr>
              <a:lnSpc>
                <a:spcPct val="150000"/>
              </a:lnSpc>
            </a:pPr>
            <a:r>
              <a:rPr lang="en-IN" dirty="0"/>
              <a:t>Most reflection occurs at tissue interfaces</a:t>
            </a:r>
          </a:p>
          <a:p>
            <a:pPr>
              <a:lnSpc>
                <a:spcPct val="150000"/>
              </a:lnSpc>
            </a:pPr>
            <a:r>
              <a:rPr lang="en-IN" dirty="0"/>
              <a:t>Reflectivity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High:white</a:t>
            </a:r>
            <a:r>
              <a:rPr lang="en-IN" dirty="0"/>
              <a:t> (bone)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Low:grey</a:t>
            </a:r>
            <a:r>
              <a:rPr lang="en-IN" dirty="0"/>
              <a:t> (muscle)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Nil:black</a:t>
            </a:r>
            <a:r>
              <a:rPr lang="en-IN" dirty="0"/>
              <a:t> (air)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6FE0-98CE-4A01-8484-2DA03667A04E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171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Pulse repetition period</a:t>
            </a:r>
          </a:p>
        </p:txBody>
      </p:sp>
      <p:pic>
        <p:nvPicPr>
          <p:cNvPr id="7170" name="Picture 2" descr="C:\Users\maibn\Desktop\tempFileForShare_20200709-15255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6552"/>
            <a:ext cx="8229600" cy="37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3665-ACA3-4DC0-B243-FC4F7F765C8E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801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Location of image depends on time lag between transmission and reflection of US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4104456" cy="393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F2FF-D309-4BB0-921B-0BA4342A112E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579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Equipment -</a:t>
            </a:r>
            <a:r>
              <a:rPr lang="en-IN" dirty="0" err="1"/>
              <a:t>Echograph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Transducers</a:t>
            </a:r>
          </a:p>
          <a:p>
            <a:r>
              <a:rPr lang="en-IN" dirty="0"/>
              <a:t>Monitor</a:t>
            </a:r>
          </a:p>
          <a:p>
            <a:r>
              <a:rPr lang="en-IN" dirty="0"/>
              <a:t>Processing unit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9431"/>
            <a:ext cx="3672408" cy="57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B949-3060-490D-A2FC-3ADA9C2B1E5A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6892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Transducer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Contains piezoelectric crystals</a:t>
            </a:r>
          </a:p>
          <a:p>
            <a:r>
              <a:rPr lang="en-IN" dirty="0"/>
              <a:t>Generate and receive sound waves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034463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1C7B-27E3-4572-8268-A8EA8CB19525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7205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640960" cy="54594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300" dirty="0"/>
              <a:t>Piezoelectric ceramics : ferroelectrics, barium </a:t>
            </a:r>
            <a:r>
              <a:rPr lang="en-IN" sz="2300" dirty="0" err="1"/>
              <a:t>titanate</a:t>
            </a:r>
            <a:r>
              <a:rPr lang="en-IN" sz="2300" dirty="0"/>
              <a:t>, and lead </a:t>
            </a:r>
            <a:r>
              <a:rPr lang="en-IN" sz="2300" dirty="0" err="1"/>
              <a:t>zirconate</a:t>
            </a:r>
            <a:r>
              <a:rPr lang="en-IN" sz="2300" dirty="0"/>
              <a:t> </a:t>
            </a:r>
            <a:r>
              <a:rPr lang="en-IN" sz="2300" dirty="0" err="1"/>
              <a:t>titanate</a:t>
            </a:r>
            <a:endParaRPr lang="en-IN" sz="2300" dirty="0"/>
          </a:p>
          <a:p>
            <a:pPr>
              <a:lnSpc>
                <a:spcPct val="150000"/>
              </a:lnSpc>
            </a:pPr>
            <a:r>
              <a:rPr lang="en-IN" sz="2300" dirty="0"/>
              <a:t>Piezoelectric elements are interconnected electronically </a:t>
            </a:r>
          </a:p>
          <a:p>
            <a:pPr>
              <a:lnSpc>
                <a:spcPct val="150000"/>
              </a:lnSpc>
            </a:pPr>
            <a:r>
              <a:rPr lang="en-IN" sz="2300" dirty="0"/>
              <a:t>The frequency of the transducer is determined by the thickness of these elements.</a:t>
            </a:r>
          </a:p>
          <a:p>
            <a:pPr>
              <a:lnSpc>
                <a:spcPct val="150000"/>
              </a:lnSpc>
            </a:pPr>
            <a:r>
              <a:rPr lang="en-IN" sz="2300" dirty="0"/>
              <a:t> Each element is coupled to electrodes, which transmit current to the crystals, and then record the voltage generated by the returning signals.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7447" y="18864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3400" dirty="0"/>
              <a:t>                     Piezoelectricity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8B830-FD4E-4DBA-9BCF-3A0B0FBBD48E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702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Echocardiography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IN" dirty="0"/>
              <a:t>Technique of using ultrasound to examine the heart and great vessels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5ED13-CB37-41FC-8FC5-5ED8933DA967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2139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transducer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Electric force&lt;&gt;deformation&lt;&gt;US waves</a:t>
            </a:r>
          </a:p>
          <a:p>
            <a:r>
              <a:rPr lang="en-IN" dirty="0"/>
              <a:t>Phased array</a:t>
            </a:r>
          </a:p>
          <a:p>
            <a:r>
              <a:rPr lang="en-IN" dirty="0"/>
              <a:t>1-5 MHz</a:t>
            </a:r>
          </a:p>
          <a:p>
            <a:r>
              <a:rPr lang="en-IN" dirty="0"/>
              <a:t>Orientation : notch/groove/ridge</a:t>
            </a:r>
          </a:p>
          <a:p>
            <a:r>
              <a:rPr lang="en-IN" dirty="0"/>
              <a:t>Screen orientation : marker on upper right of image</a:t>
            </a:r>
          </a:p>
          <a:p>
            <a:r>
              <a:rPr lang="en-IN" dirty="0"/>
              <a:t>Most fragile part of system. Can be easily damaged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7506-AA37-44DD-B72E-F99591892150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504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maibn\Desktop\tempFileForShare_20200710-1834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26" y="1600200"/>
            <a:ext cx="63071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19CA-01CC-4054-ACDD-D8937494E9D5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4939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Transducer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↑frequency -↓wavelength-↓penetration-↑resolution</a:t>
            </a:r>
          </a:p>
          <a:p>
            <a:r>
              <a:rPr lang="en-IN" dirty="0"/>
              <a:t>↓frequency-↑wavelength-↑penetration-↓resolution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/>
          <a:stretch/>
        </p:blipFill>
        <p:spPr bwMode="auto">
          <a:xfrm>
            <a:off x="0" y="3812146"/>
            <a:ext cx="9144000" cy="304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EF41-A559-453F-A3C3-068C81B35C3B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564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1" name="Picture 3" descr="C:\Users\maibn\Desktop\20200710_181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896543" cy="66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F925-4BBF-44DA-8D1E-EBEFDCCCD3EB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2093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0-1810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51212" cy="60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17878-FB93-4B86-A5B9-112275F888A0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034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Intracardiac</a:t>
            </a:r>
            <a:r>
              <a:rPr lang="en-IN" dirty="0"/>
              <a:t> probe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4846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71C0-777E-4FC4-9FD9-54BBF72A1C42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8671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Frequency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Neonates : 7.0-7.5 MHz</a:t>
            </a:r>
          </a:p>
          <a:p>
            <a:pPr>
              <a:lnSpc>
                <a:spcPct val="150000"/>
              </a:lnSpc>
            </a:pPr>
            <a:r>
              <a:rPr lang="en-IN" dirty="0"/>
              <a:t>Children   : 3.5-5.0 MHz</a:t>
            </a:r>
          </a:p>
          <a:p>
            <a:pPr>
              <a:lnSpc>
                <a:spcPct val="150000"/>
              </a:lnSpc>
            </a:pPr>
            <a:r>
              <a:rPr lang="en-IN" dirty="0"/>
              <a:t>Adults       : 2.0-2.5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6E6DC-5CA9-47CD-B20C-EDC37C0C9E68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1973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0-0926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" y="1988840"/>
            <a:ext cx="91962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4554-E386-47C0-8545-50AC2A01E059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8395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Transducer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Linear array</a:t>
            </a:r>
          </a:p>
          <a:p>
            <a:pPr>
              <a:lnSpc>
                <a:spcPct val="200000"/>
              </a:lnSpc>
            </a:pPr>
            <a:r>
              <a:rPr lang="en-IN" dirty="0"/>
              <a:t>Phased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257D-4C0A-405B-92C9-D55218484F82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3289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maibn\Desktop\tempFileForShare_20200710-1824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" y="1052736"/>
            <a:ext cx="9116454" cy="56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4A1F-6E7B-4A56-979B-9E894CCC83E5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533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1336"/>
            <a:ext cx="796056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88640"/>
            <a:ext cx="5396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>
                <a:solidFill>
                  <a:srgbClr val="FF0000"/>
                </a:solidFill>
              </a:rPr>
              <a:t>Father of ultrasound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2D7-C818-4C25-958D-D7B94AD6EB0B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53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maibn\Desktop\tempFileForShare_20200710-1824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682"/>
            <a:ext cx="9144000" cy="56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7F4E-70E1-4049-B443-99E151F3FFD2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6828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maibn\Desktop\tempFileForShare_20200711-17432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" y="2204864"/>
            <a:ext cx="89210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F702-4357-4B3A-BDBE-4C61613D5EAD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2352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8" y="1268760"/>
            <a:ext cx="8604448" cy="48817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2300" dirty="0"/>
              <a:t>An ultrasound beam as it leaves the transducer is parallel and cylindrically shaped beam. Eventually, however, the beam diverges and becomes cone shaped .</a:t>
            </a:r>
          </a:p>
          <a:p>
            <a:pPr>
              <a:lnSpc>
                <a:spcPct val="150000"/>
              </a:lnSpc>
            </a:pPr>
            <a:r>
              <a:rPr lang="en-IN" sz="2300" dirty="0"/>
              <a:t> The proximal or cylindrical portion of the beam is referred to as the near field or Fresnel zone.</a:t>
            </a:r>
          </a:p>
          <a:p>
            <a:pPr>
              <a:lnSpc>
                <a:spcPct val="150000"/>
              </a:lnSpc>
            </a:pPr>
            <a:r>
              <a:rPr lang="en-IN" sz="2300" dirty="0"/>
              <a:t> When it begins to diverge, it is called the far field or </a:t>
            </a:r>
            <a:r>
              <a:rPr lang="en-IN" sz="2300" dirty="0" err="1"/>
              <a:t>Fraunhofer</a:t>
            </a:r>
            <a:r>
              <a:rPr lang="en-IN" sz="2300" dirty="0"/>
              <a:t> zone. </a:t>
            </a:r>
          </a:p>
          <a:p>
            <a:pPr marL="18288" indent="0">
              <a:lnSpc>
                <a:spcPct val="150000"/>
              </a:lnSpc>
              <a:buNone/>
            </a:pPr>
            <a:endParaRPr lang="en-IN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543800" cy="914400"/>
          </a:xfrm>
        </p:spPr>
        <p:txBody>
          <a:bodyPr/>
          <a:lstStyle/>
          <a:p>
            <a:r>
              <a:rPr lang="en-IN" sz="3400" dirty="0"/>
              <a:t>Wave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177A-6558-4CDF-9A95-379980738E62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2091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6146" name="Picture 2" descr="C:\Users\maibn\Desktop\tempFileForShare_20200711-1749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" y="836712"/>
            <a:ext cx="8984611" cy="60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E4BB-F678-4702-A2DE-E51E42F3C5BF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90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7170" name="Picture 2" descr="C:\Users\maibn\Desktop\tempFileForShare_20200711-1802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81" y="1196752"/>
            <a:ext cx="920749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4AAB-E43C-48FD-A7AD-528E5CC50110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5667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Transducer adjustments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Alignment</a:t>
            </a:r>
          </a:p>
          <a:p>
            <a:endParaRPr lang="en-IN" dirty="0"/>
          </a:p>
          <a:p>
            <a:r>
              <a:rPr lang="en-IN" dirty="0"/>
              <a:t>Rotation</a:t>
            </a:r>
          </a:p>
          <a:p>
            <a:endParaRPr lang="en-IN" dirty="0"/>
          </a:p>
          <a:p>
            <a:r>
              <a:rPr lang="en-IN" dirty="0"/>
              <a:t>Tilt</a:t>
            </a:r>
          </a:p>
          <a:p>
            <a:endParaRPr lang="en-IN" dirty="0"/>
          </a:p>
        </p:txBody>
      </p:sp>
      <p:pic>
        <p:nvPicPr>
          <p:cNvPr id="5122" name="Picture 2" descr="C:\Users\maibn\Desktop\tempFileForShare_20200710-182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815908" cy="37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937F-BD37-44A7-A5FC-39283FFF723C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73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Behaviour of US in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Reflection: specular echoes at interfaces</a:t>
            </a:r>
          </a:p>
          <a:p>
            <a:pPr>
              <a:lnSpc>
                <a:spcPct val="150000"/>
              </a:lnSpc>
            </a:pPr>
            <a:r>
              <a:rPr lang="en-IN" dirty="0"/>
              <a:t>Refraction: change in direction due to change in speed</a:t>
            </a:r>
          </a:p>
          <a:p>
            <a:pPr>
              <a:lnSpc>
                <a:spcPct val="150000"/>
              </a:lnSpc>
            </a:pPr>
            <a:r>
              <a:rPr lang="en-IN" dirty="0"/>
              <a:t>Scattering: when encounter small structures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Attenuation:loss</a:t>
            </a:r>
            <a:r>
              <a:rPr lang="en-IN" dirty="0"/>
              <a:t> of US as it propagates through a medium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EB2A-59CA-4455-B903-024789CC314F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3310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 descr="C:\Users\maibn\Desktop\tempFileForShare_20200709-18435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5250"/>
            <a:ext cx="3960440" cy="678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720C-3079-44D9-98BB-5CF1404A7F9E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402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C:\Users\maibn\Desktop\tempFileForShare_20200709-1902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-12926"/>
            <a:ext cx="7363718" cy="68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BC86B-786F-4B25-B768-E8F3ADD8E9A2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4322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Attenuation </a:t>
            </a:r>
          </a:p>
        </p:txBody>
      </p:sp>
      <p:pic>
        <p:nvPicPr>
          <p:cNvPr id="2050" name="Picture 2" descr="C:\Users\maibn\Desktop\tempFileForShare_20200711-14263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9" y="2060848"/>
            <a:ext cx="8870913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B2E1-D603-4C2D-81D4-C3411979D75F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8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1260" cy="626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12E8-36E4-47EB-90CA-1CDE2943CDF1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4279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Modalities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2D</a:t>
            </a:r>
          </a:p>
          <a:p>
            <a:pPr>
              <a:lnSpc>
                <a:spcPct val="200000"/>
              </a:lnSpc>
            </a:pPr>
            <a:r>
              <a:rPr lang="en-IN" dirty="0"/>
              <a:t>3D</a:t>
            </a:r>
          </a:p>
          <a:p>
            <a:pPr>
              <a:lnSpc>
                <a:spcPct val="200000"/>
              </a:lnSpc>
            </a:pPr>
            <a:r>
              <a:rPr lang="en-IN" dirty="0"/>
              <a:t>4D</a:t>
            </a:r>
          </a:p>
          <a:p>
            <a:pPr>
              <a:lnSpc>
                <a:spcPct val="200000"/>
              </a:lnSpc>
            </a:pPr>
            <a:r>
              <a:rPr lang="en-IN" dirty="0"/>
              <a:t>M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AF8A-9AE2-484F-B871-245E62B16101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7780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aibn\Desktop\ENT\ab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2" y="1901031"/>
            <a:ext cx="40671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55F0-FE97-46F2-8983-1371222D2302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387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A(amplitude)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Oldest type</a:t>
            </a:r>
          </a:p>
          <a:p>
            <a:pPr>
              <a:lnSpc>
                <a:spcPct val="200000"/>
              </a:lnSpc>
            </a:pPr>
            <a:r>
              <a:rPr lang="en-IN" dirty="0"/>
              <a:t>Amplitude is plotted against distance</a:t>
            </a:r>
          </a:p>
          <a:p>
            <a:pPr>
              <a:lnSpc>
                <a:spcPct val="200000"/>
              </a:lnSpc>
            </a:pPr>
            <a:r>
              <a:rPr lang="en-IN" dirty="0"/>
              <a:t>Not in clinical 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C8FA-0157-4239-9D20-9F4E3C637416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7176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IN" dirty="0"/>
              <a:t>Brightness mode</a:t>
            </a:r>
          </a:p>
          <a:p>
            <a:pPr>
              <a:lnSpc>
                <a:spcPct val="200000"/>
              </a:lnSpc>
            </a:pPr>
            <a:r>
              <a:rPr lang="en-IN" dirty="0"/>
              <a:t>Amplitude is recorded as brightness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3F92D-CCCE-4939-B24F-9B9AE3D69132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022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M(Motion)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One scan line</a:t>
            </a:r>
          </a:p>
          <a:p>
            <a:r>
              <a:rPr lang="en-IN" dirty="0"/>
              <a:t>Higher frame rate</a:t>
            </a:r>
          </a:p>
          <a:p>
            <a:r>
              <a:rPr lang="en-IN" dirty="0"/>
              <a:t>High sensitivity for movement</a:t>
            </a:r>
          </a:p>
          <a:p>
            <a:r>
              <a:rPr lang="en-IN" dirty="0"/>
              <a:t>High temporal resolution</a:t>
            </a:r>
          </a:p>
          <a:p>
            <a:r>
              <a:rPr lang="en-IN" dirty="0"/>
              <a:t>To assess</a:t>
            </a:r>
          </a:p>
          <a:p>
            <a:pPr lvl="1"/>
            <a:r>
              <a:rPr lang="en-IN" dirty="0"/>
              <a:t>Cavity size and wall thickness</a:t>
            </a:r>
          </a:p>
          <a:p>
            <a:pPr lvl="1"/>
            <a:r>
              <a:rPr lang="en-IN" dirty="0"/>
              <a:t>Excursion of walls and cusps</a:t>
            </a:r>
          </a:p>
          <a:p>
            <a:pPr lvl="1"/>
            <a:r>
              <a:rPr lang="en-IN" dirty="0"/>
              <a:t>Timing of cardiac events</a:t>
            </a:r>
          </a:p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FEFC-66DA-482A-B4C8-1CD7930CF37D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9622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2D Echo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Electric signal produces a dot on display</a:t>
            </a:r>
          </a:p>
          <a:p>
            <a:r>
              <a:rPr lang="en-IN" dirty="0"/>
              <a:t>Density and position of dot is determined by nature and depth of tissue</a:t>
            </a:r>
          </a:p>
          <a:p>
            <a:r>
              <a:rPr lang="en-IN" dirty="0"/>
              <a:t>90-120 scan lines</a:t>
            </a:r>
          </a:p>
          <a:p>
            <a:r>
              <a:rPr lang="en-IN" dirty="0"/>
              <a:t>90  ̊ arc</a:t>
            </a:r>
          </a:p>
          <a:p>
            <a:r>
              <a:rPr lang="en-IN" dirty="0"/>
              <a:t>To evaluate</a:t>
            </a:r>
          </a:p>
          <a:p>
            <a:pPr lvl="1"/>
            <a:r>
              <a:rPr lang="en-IN" dirty="0"/>
              <a:t>Anatomy of heart</a:t>
            </a:r>
          </a:p>
          <a:p>
            <a:pPr lvl="1"/>
            <a:r>
              <a:rPr lang="en-IN" dirty="0" err="1"/>
              <a:t>Intracardiac</a:t>
            </a:r>
            <a:r>
              <a:rPr lang="en-IN" dirty="0"/>
              <a:t> mass</a:t>
            </a:r>
          </a:p>
          <a:p>
            <a:pPr lvl="1"/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3240-D6C9-45AB-B1D2-411C707C84D3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7244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 descr="C:\Users\maibn\Desktop\tempFileForShare_20200709-1824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99737"/>
            <a:ext cx="6120680" cy="69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9551-BF07-4C6C-9F10-892C2E367757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4146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IN" dirty="0"/>
              <a:t>Recreated from multiple 2D planes</a:t>
            </a:r>
          </a:p>
          <a:p>
            <a:pPr>
              <a:lnSpc>
                <a:spcPct val="160000"/>
              </a:lnSpc>
            </a:pPr>
            <a:r>
              <a:rPr lang="en-IN" dirty="0"/>
              <a:t>Depth as an additional dimension</a:t>
            </a:r>
          </a:p>
          <a:p>
            <a:pPr>
              <a:lnSpc>
                <a:spcPct val="160000"/>
              </a:lnSpc>
            </a:pPr>
            <a:r>
              <a:rPr lang="en-IN" dirty="0"/>
              <a:t>Done by imaging along a pyramidal US beam</a:t>
            </a:r>
          </a:p>
          <a:p>
            <a:pPr>
              <a:lnSpc>
                <a:spcPct val="160000"/>
              </a:lnSpc>
            </a:pPr>
            <a:r>
              <a:rPr lang="en-IN" dirty="0"/>
              <a:t>True live or near real-time images</a:t>
            </a:r>
          </a:p>
          <a:p>
            <a:pPr>
              <a:lnSpc>
                <a:spcPct val="160000"/>
              </a:lnSpc>
            </a:pPr>
            <a:r>
              <a:rPr lang="en-IN" dirty="0"/>
              <a:t>Real time 3D is known as 4D</a:t>
            </a:r>
          </a:p>
          <a:p>
            <a:pPr>
              <a:lnSpc>
                <a:spcPct val="160000"/>
              </a:lnSpc>
            </a:pPr>
            <a:r>
              <a:rPr lang="en-IN" dirty="0"/>
              <a:t>Post processing, slicing and cropping possible</a:t>
            </a:r>
          </a:p>
          <a:p>
            <a:pPr>
              <a:lnSpc>
                <a:spcPct val="160000"/>
              </a:lnSpc>
            </a:pPr>
            <a:r>
              <a:rPr lang="en-IN" dirty="0"/>
              <a:t>Best for evaluation of </a:t>
            </a:r>
            <a:r>
              <a:rPr lang="en-IN" dirty="0" err="1"/>
              <a:t>valvular</a:t>
            </a:r>
            <a:r>
              <a:rPr lang="en-IN" dirty="0"/>
              <a:t> disease, chamber volume and function</a:t>
            </a:r>
          </a:p>
          <a:p>
            <a:pPr>
              <a:lnSpc>
                <a:spcPct val="160000"/>
              </a:lnSpc>
            </a:pPr>
            <a:r>
              <a:rPr lang="en-IN" dirty="0"/>
              <a:t>Limitation : stitching artefact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5346-F637-42E4-8CA4-AE529B6448AC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2478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C:\Users\maibn\Desktop\tempFileForShare_20200711-1844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62716" cy="58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10D13-D908-420E-879C-A677A01D6C81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1847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0-10014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50" y="1600200"/>
            <a:ext cx="61145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AB3-D610-43FB-A329-8F1111F01558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266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91186" cy="6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E910-4A81-4F75-8720-1D094DD0E39D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858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aibn\Desktop\tempFileForShare_20200710-1003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49" y="1600200"/>
            <a:ext cx="57011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3C23-B030-4F7E-8918-406CA9E8780E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4829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Harmonic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Tissues resonate at multiples of transmitted frequency (harmonic frequencies)</a:t>
            </a:r>
          </a:p>
          <a:p>
            <a:pPr>
              <a:lnSpc>
                <a:spcPct val="150000"/>
              </a:lnSpc>
            </a:pPr>
            <a:r>
              <a:rPr lang="en-IN" dirty="0"/>
              <a:t>Transducer receives frequencies at multiples of the emitted frequency</a:t>
            </a:r>
          </a:p>
          <a:p>
            <a:pPr>
              <a:lnSpc>
                <a:spcPct val="150000"/>
              </a:lnSpc>
            </a:pPr>
            <a:r>
              <a:rPr lang="en-IN" dirty="0"/>
              <a:t>Improves signal-to-noise ratio</a:t>
            </a:r>
          </a:p>
          <a:p>
            <a:pPr>
              <a:lnSpc>
                <a:spcPct val="150000"/>
              </a:lnSpc>
            </a:pPr>
            <a:r>
              <a:rPr lang="en-IN" dirty="0"/>
              <a:t>Better delineation of </a:t>
            </a:r>
            <a:r>
              <a:rPr lang="en-IN" dirty="0" err="1"/>
              <a:t>endocardial</a:t>
            </a:r>
            <a:r>
              <a:rPr lang="en-IN" dirty="0"/>
              <a:t> border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Disadvantage:valve</a:t>
            </a:r>
            <a:r>
              <a:rPr lang="en-IN" dirty="0"/>
              <a:t> leaflets may appear artificially thick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6F3A-0A85-4359-87CD-15EED5DEEB0C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6087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aibn\Desktop\tempFileForShare_20200710-0933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89" y="1600200"/>
            <a:ext cx="49528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6CFD-3E47-447A-8A8A-E7A4F756317A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327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Image resolution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Ability to distinguish two objects that are close together</a:t>
            </a:r>
          </a:p>
          <a:p>
            <a:r>
              <a:rPr lang="en-IN" dirty="0" err="1"/>
              <a:t>Teomporal</a:t>
            </a:r>
            <a:r>
              <a:rPr lang="en-IN" dirty="0"/>
              <a:t> : with respect to time</a:t>
            </a:r>
          </a:p>
          <a:p>
            <a:r>
              <a:rPr lang="en-IN" dirty="0"/>
              <a:t>Spatial </a:t>
            </a:r>
          </a:p>
          <a:p>
            <a:pPr lvl="1"/>
            <a:r>
              <a:rPr lang="en-IN" dirty="0"/>
              <a:t>Axial :parallel to US beam (objects above and below)</a:t>
            </a:r>
          </a:p>
          <a:p>
            <a:pPr lvl="1"/>
            <a:r>
              <a:rPr lang="en-IN" dirty="0"/>
              <a:t>Lateral : perpendicular to US beam (objects side by side)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A1-1790-4B34-9553-39981A0836A6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879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maibn\Desktop\tempFileForShare_20200711-1851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" y="1556793"/>
            <a:ext cx="9057656" cy="46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2331-26F1-4C38-ACEC-B20B3730F116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058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Depth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Set 1-2cm beyond cardiac boundary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09538"/>
            <a:ext cx="4535487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88692-74F3-45BC-8BB1-FA20BA54EBFC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7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Controls overall amplification of the echo signals</a:t>
            </a:r>
          </a:p>
          <a:p>
            <a:r>
              <a:rPr lang="en-IN" dirty="0" err="1"/>
              <a:t>Intracardiac</a:t>
            </a:r>
            <a:r>
              <a:rPr lang="en-IN" dirty="0"/>
              <a:t> blood should  be as dark as possible without losing definition of walls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F807-172B-46E4-8068-31F01A4899AF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8334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13"/>
            <a:ext cx="4608512" cy="68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A6ED5-0030-49E4-B88E-CEB46D643DEB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3463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Time gain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Little difference in densities of blood, </a:t>
            </a:r>
            <a:r>
              <a:rPr lang="en-IN" dirty="0" err="1"/>
              <a:t>musle</a:t>
            </a:r>
            <a:r>
              <a:rPr lang="en-IN" dirty="0"/>
              <a:t> and fat</a:t>
            </a:r>
          </a:p>
          <a:p>
            <a:r>
              <a:rPr lang="en-IN" dirty="0"/>
              <a:t>Echoes from interfaces will be small</a:t>
            </a:r>
          </a:p>
          <a:p>
            <a:r>
              <a:rPr lang="en-IN" dirty="0"/>
              <a:t>TGC increases amplification during the time echoes from a particular pulse returns</a:t>
            </a:r>
          </a:p>
          <a:p>
            <a:r>
              <a:rPr lang="en-IN" dirty="0"/>
              <a:t>The last to arrive are amplified much more than the first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E67A7-8372-4279-8A06-1F7A5F3C9FC4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1526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1-231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09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6E8-A887-4D03-8E78-D17799B6E761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52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Principle of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Sound</a:t>
            </a:r>
          </a:p>
          <a:p>
            <a:pPr lvl="1"/>
            <a:r>
              <a:rPr lang="en-IN" dirty="0"/>
              <a:t>Mechanical disturbance transmitted through a medium</a:t>
            </a:r>
          </a:p>
          <a:p>
            <a:r>
              <a:rPr lang="en-IN" dirty="0"/>
              <a:t>Properties</a:t>
            </a:r>
          </a:p>
          <a:p>
            <a:pPr lvl="1"/>
            <a:r>
              <a:rPr lang="en-IN" dirty="0" err="1"/>
              <a:t>Frequency:number</a:t>
            </a:r>
            <a:r>
              <a:rPr lang="en-IN" dirty="0"/>
              <a:t> of times per </a:t>
            </a:r>
            <a:r>
              <a:rPr lang="en-IN" dirty="0" err="1"/>
              <a:t>sec,sound</a:t>
            </a:r>
            <a:r>
              <a:rPr lang="en-IN" dirty="0"/>
              <a:t> undergoes a cycle of rise and fall(Hz). Appreciated as pitch</a:t>
            </a:r>
          </a:p>
          <a:p>
            <a:pPr lvl="1"/>
            <a:r>
              <a:rPr lang="en-IN" dirty="0" err="1"/>
              <a:t>Wavelength:distance</a:t>
            </a:r>
            <a:r>
              <a:rPr lang="en-IN" dirty="0"/>
              <a:t> travelled in one cycle</a:t>
            </a:r>
          </a:p>
          <a:p>
            <a:pPr lvl="1"/>
            <a:r>
              <a:rPr lang="en-IN" dirty="0"/>
              <a:t>Velocity : depends on medium</a:t>
            </a:r>
          </a:p>
          <a:p>
            <a:pPr lvl="1"/>
            <a:r>
              <a:rPr lang="en-IN" dirty="0"/>
              <a:t>Intensity/</a:t>
            </a:r>
            <a:r>
              <a:rPr lang="en-IN"/>
              <a:t>Amplitude:loudness</a:t>
            </a:r>
            <a:r>
              <a:rPr lang="en-IN" dirty="0"/>
              <a:t>(dB)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7812-F521-4A6D-97DB-746F930AAF7B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244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Depth gain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Near field objects appear brighter</a:t>
            </a:r>
          </a:p>
          <a:p>
            <a:r>
              <a:rPr lang="en-IN" dirty="0"/>
              <a:t>Depth specific amplification of echo signals</a:t>
            </a:r>
          </a:p>
        </p:txBody>
      </p:sp>
      <p:pic>
        <p:nvPicPr>
          <p:cNvPr id="4098" name="Picture 2" descr="C:\Users\maibn\Desktop\tempFileForShare_20200709-124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7557"/>
            <a:ext cx="8497962" cy="36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3586-FD5F-4452-8FB2-6BD8D88F3A93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2615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Focal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Controls the depth at which US beam is focused</a:t>
            </a:r>
          </a:p>
          <a:p>
            <a:r>
              <a:rPr lang="en-IN" dirty="0"/>
              <a:t>Around this region spatial resolution is optimal</a:t>
            </a:r>
          </a:p>
        </p:txBody>
      </p:sp>
      <p:pic>
        <p:nvPicPr>
          <p:cNvPr id="10242" name="Picture 2" descr="C:\Users\maibn\Desktop\tempFileForShare_20200709-174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" y="1556791"/>
            <a:ext cx="9059779" cy="394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5D9C3-9EB7-41F9-B319-A0BF237EBCFA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31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Frame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Number of still images displayed per unit time</a:t>
            </a:r>
          </a:p>
          <a:p>
            <a:pPr>
              <a:lnSpc>
                <a:spcPct val="150000"/>
              </a:lnSpc>
            </a:pPr>
            <a:r>
              <a:rPr lang="en-IN" dirty="0"/>
              <a:t>Controls number of lines in single frame and number of frames per second</a:t>
            </a:r>
          </a:p>
          <a:p>
            <a:pPr>
              <a:lnSpc>
                <a:spcPct val="150000"/>
              </a:lnSpc>
            </a:pPr>
            <a:r>
              <a:rPr lang="en-IN" dirty="0"/>
              <a:t>Higher the frame rate, better the temporal and worse the spatial resolution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E01C-A75E-497E-BAC7-2F2D367F1FDA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535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Artefacts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 err="1"/>
              <a:t>Flase</a:t>
            </a:r>
            <a:r>
              <a:rPr lang="en-IN" dirty="0"/>
              <a:t>, missing, </a:t>
            </a:r>
            <a:r>
              <a:rPr lang="en-IN" dirty="0" err="1"/>
              <a:t>mislocated</a:t>
            </a:r>
            <a:r>
              <a:rPr lang="en-IN" dirty="0"/>
              <a:t> or distorted structures</a:t>
            </a:r>
          </a:p>
          <a:p>
            <a:pPr>
              <a:lnSpc>
                <a:spcPct val="150000"/>
              </a:lnSpc>
            </a:pPr>
            <a:r>
              <a:rPr lang="en-IN" dirty="0"/>
              <a:t>Caused by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Interaction of US waves with tissues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Physical properties of US beam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Image reconstruction algorithms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27E8-0DF6-4159-8D34-1DD7B9A9CE10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15395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Side lobe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portion of energy concentrate off to the side of the central beam and propagate radially – edge effect</a:t>
            </a:r>
          </a:p>
          <a:p>
            <a:r>
              <a:rPr lang="en-IN" dirty="0"/>
              <a:t>Seen in strongly reflecting targets</a:t>
            </a:r>
          </a:p>
          <a:p>
            <a:r>
              <a:rPr lang="en-IN" dirty="0"/>
              <a:t>Most common: AV groove and fibrous skeleton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1B2B-C685-4B3F-A964-F98D5A75F853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26940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3-1547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7" y="1600200"/>
            <a:ext cx="738374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A113-3C13-4C26-9304-71691D217262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2216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Reverberation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Produced by non-soft tissue structures</a:t>
            </a:r>
          </a:p>
          <a:p>
            <a:r>
              <a:rPr lang="en-IN" dirty="0"/>
              <a:t>Reflected echoes bounce back and forth between the highly reflective object and the transducer</a:t>
            </a:r>
          </a:p>
          <a:p>
            <a:r>
              <a:rPr lang="en-IN" dirty="0"/>
              <a:t>Seen in </a:t>
            </a:r>
            <a:r>
              <a:rPr lang="en-IN" dirty="0" err="1"/>
              <a:t>clacified</a:t>
            </a:r>
            <a:r>
              <a:rPr lang="en-IN" dirty="0"/>
              <a:t>/prosthetic valve</a:t>
            </a:r>
          </a:p>
          <a:p>
            <a:r>
              <a:rPr lang="en-IN" dirty="0"/>
              <a:t>To avoid</a:t>
            </a:r>
          </a:p>
          <a:p>
            <a:pPr lvl="1"/>
            <a:r>
              <a:rPr lang="en-IN" dirty="0"/>
              <a:t>Use minimum power and adequate gel</a:t>
            </a:r>
          </a:p>
          <a:p>
            <a:pPr lvl="1"/>
            <a:r>
              <a:rPr lang="en-IN" dirty="0"/>
              <a:t>Rotate the </a:t>
            </a:r>
            <a:r>
              <a:rPr lang="en-IN" dirty="0" err="1"/>
              <a:t>paient</a:t>
            </a:r>
            <a:r>
              <a:rPr lang="en-IN" dirty="0"/>
              <a:t> or change the angle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3DB4-E5FB-4555-92A5-C7AFA148F078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5873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09-2251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2690" cy="51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8F17-9019-4E3D-A88B-E62B51C1D8EB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0783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aibn\Desktop\tempFileForShare_20200713-1555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92" y="1600200"/>
            <a:ext cx="46582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4EDC-352C-4117-9F07-D6F4C5BB714B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843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Shadowing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Seen in case of strong reflectors</a:t>
            </a:r>
          </a:p>
          <a:p>
            <a:r>
              <a:rPr lang="en-IN" dirty="0"/>
              <a:t>Due to absence of echoes behind the target</a:t>
            </a:r>
          </a:p>
          <a:p>
            <a:r>
              <a:rPr lang="en-IN" dirty="0"/>
              <a:t>Result of high attenuation of signals</a:t>
            </a:r>
          </a:p>
          <a:p>
            <a:r>
              <a:rPr lang="en-IN" dirty="0"/>
              <a:t>Opposite of reverberation</a:t>
            </a:r>
          </a:p>
          <a:p>
            <a:r>
              <a:rPr lang="en-IN" dirty="0"/>
              <a:t>Common in prosthetic valves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14F8-968B-4A2C-9D51-146761E12587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69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887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5" y="1484784"/>
            <a:ext cx="8780991" cy="483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CB7D3-570B-4E6F-8399-A51CA3FE1741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39047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maibn\Desktop\tempFileForShare_20200713-1607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3263"/>
            <a:ext cx="8229600" cy="44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C5AE-1C65-4DA9-93F6-666E10F34A2F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27325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Near-field clutter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Ringdown</a:t>
            </a:r>
            <a:r>
              <a:rPr lang="en-IN" dirty="0"/>
              <a:t> artefact</a:t>
            </a:r>
          </a:p>
          <a:p>
            <a:r>
              <a:rPr lang="en-IN" dirty="0"/>
              <a:t>Arises from high-amplitude oscillations of the piezoelectric elements</a:t>
            </a:r>
          </a:p>
          <a:p>
            <a:r>
              <a:rPr lang="en-IN" dirty="0"/>
              <a:t>Common in RV free  wall and LV apex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752-5C93-4E56-AC8E-4D11C48A1A7E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8391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maibn\Desktop\tempFileForShare_20200713-1612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29" y="1600200"/>
            <a:ext cx="42963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165D-CCB6-4085-B590-CBC925ACA68C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263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Mirror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US beam takes an indirect return journey after hitting a reflective surface</a:t>
            </a:r>
          </a:p>
          <a:p>
            <a:r>
              <a:rPr lang="en-IN" dirty="0"/>
              <a:t>True image above and mirror image below</a:t>
            </a:r>
          </a:p>
        </p:txBody>
      </p:sp>
      <p:pic>
        <p:nvPicPr>
          <p:cNvPr id="5122" name="Picture 2" descr="C:\Users\maibn\Desktop\tempFileForShare_20200713-174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7" y="3246579"/>
            <a:ext cx="917447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227C-E9E2-409F-BE10-BE513B260386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636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Tissue damage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Heating</a:t>
            </a:r>
          </a:p>
          <a:p>
            <a:pPr lvl="1"/>
            <a:r>
              <a:rPr lang="en-IN" dirty="0"/>
              <a:t>Due to too much acoustic energy</a:t>
            </a:r>
          </a:p>
          <a:p>
            <a:pPr lvl="1"/>
            <a:r>
              <a:rPr lang="en-IN" dirty="0"/>
              <a:t>Monitored by thermal index (TI)</a:t>
            </a:r>
          </a:p>
          <a:p>
            <a:pPr lvl="1"/>
            <a:r>
              <a:rPr lang="en-IN" dirty="0"/>
              <a:t>TI should be below 2</a:t>
            </a:r>
          </a:p>
          <a:p>
            <a:r>
              <a:rPr lang="en-IN" dirty="0"/>
              <a:t>Cavitation</a:t>
            </a:r>
          </a:p>
          <a:p>
            <a:pPr lvl="1"/>
            <a:r>
              <a:rPr lang="en-IN" dirty="0"/>
              <a:t>Formation of small gas bubbles followed by collapse</a:t>
            </a:r>
          </a:p>
          <a:p>
            <a:pPr lvl="1"/>
            <a:r>
              <a:rPr lang="en-IN" dirty="0"/>
              <a:t>Monitored through mechanical index (MI)</a:t>
            </a:r>
          </a:p>
          <a:p>
            <a:pPr lvl="1"/>
            <a:r>
              <a:rPr lang="en-IN" dirty="0"/>
              <a:t>MI should remain below 1.9 (most scanners &lt;1.1)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F8D6D-4584-4DDB-AB82-DFCC7B313D57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2581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Mechanical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Measure of mechanical pressure exerted on tissues by US waves</a:t>
            </a:r>
          </a:p>
          <a:p>
            <a:r>
              <a:rPr lang="en-IN" dirty="0"/>
              <a:t>MI should be lowered during contrast echo to prevent early burst of bubbles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AF990-5A82-418F-AE07-587DB989D885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6097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Thermal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Energy lost through attenuation is largely converted to heat</a:t>
            </a:r>
          </a:p>
          <a:p>
            <a:r>
              <a:rPr lang="en-IN" dirty="0"/>
              <a:t>TI : ratio of actual beam power to that required to raise the temperature of a specific tissue by 1 ̊C</a:t>
            </a:r>
          </a:p>
          <a:p>
            <a:r>
              <a:rPr lang="en-IN" dirty="0"/>
              <a:t>Important in TEE-minimised by automatic thermal cut-out mechanism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D7AB4-21CB-44F5-9131-1563B9EB3DE7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76057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Ergonomics and Set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Comfortable height</a:t>
            </a:r>
          </a:p>
          <a:p>
            <a:r>
              <a:rPr lang="en-IN" dirty="0"/>
              <a:t>Always use same hand</a:t>
            </a:r>
          </a:p>
          <a:p>
            <a:r>
              <a:rPr lang="en-IN" dirty="0"/>
              <a:t>Lie down with abducted left arm </a:t>
            </a:r>
          </a:p>
          <a:p>
            <a:r>
              <a:rPr lang="en-IN" dirty="0"/>
              <a:t>Avoid sunlight for optimal contrast</a:t>
            </a:r>
          </a:p>
          <a:p>
            <a:r>
              <a:rPr lang="en-IN" dirty="0"/>
              <a:t>Explain the procedure</a:t>
            </a:r>
          </a:p>
          <a:p>
            <a:r>
              <a:rPr lang="en-IN" dirty="0"/>
              <a:t>Privacy and need of chaperone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5724-3EE7-4E15-A526-146B174B420E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70002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Respiration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Acquire most views at held end-expiration </a:t>
            </a:r>
          </a:p>
          <a:p>
            <a:r>
              <a:rPr lang="en-IN" dirty="0"/>
              <a:t>A2C and subcostal views at held end-inspiration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5289-DB31-4007-B2DA-D24C556A66CF}" type="datetime1">
              <a:rPr lang="en-IN" smtClean="0"/>
              <a:t>14-07-2020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215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Thank You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F21E-64BA-4136-8BCE-C1B11197DB9C}" type="datetime1">
              <a:rPr lang="en-IN" smtClean="0"/>
              <a:t>14-07-2020</a:t>
            </a:fld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79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894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595172" cy="434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CB3D-7452-47C7-8C9B-D1ECC4B8A5A7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962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056784" cy="53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0354-1B95-4D16-9B75-37B50BAC0C7F}" type="datetime1">
              <a:rPr lang="en-IN" smtClean="0"/>
              <a:t>14-07-2020</a:t>
            </a:fld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C8B6A-DBF7-4B38-913B-70BD449D705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624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</TotalTime>
  <Words>1293</Words>
  <Application>Microsoft Office PowerPoint</Application>
  <PresentationFormat>On-screen Show (4:3)</PresentationFormat>
  <Paragraphs>379</Paragraphs>
  <Slides>79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ECHOCARDIOGRAPHY-BASICS</vt:lpstr>
      <vt:lpstr>Echocardiography </vt:lpstr>
      <vt:lpstr>PowerPoint Presentation</vt:lpstr>
      <vt:lpstr>PowerPoint Presentation</vt:lpstr>
      <vt:lpstr>PowerPoint Presentation</vt:lpstr>
      <vt:lpstr>Principle of ultrasound</vt:lpstr>
      <vt:lpstr>PowerPoint Presentation</vt:lpstr>
      <vt:lpstr>PowerPoint Presentation</vt:lpstr>
      <vt:lpstr>PowerPoint Presentation</vt:lpstr>
      <vt:lpstr>PowerPoint Presentation</vt:lpstr>
      <vt:lpstr>Characteristics of US</vt:lpstr>
      <vt:lpstr>Disadvantages</vt:lpstr>
      <vt:lpstr>Mechanics </vt:lpstr>
      <vt:lpstr> </vt:lpstr>
      <vt:lpstr>Pulse repetition period</vt:lpstr>
      <vt:lpstr>PowerPoint Presentation</vt:lpstr>
      <vt:lpstr>Equipment -Echograph</vt:lpstr>
      <vt:lpstr>Transducer </vt:lpstr>
      <vt:lpstr>PowerPoint Presentation</vt:lpstr>
      <vt:lpstr>Cardiac transducer</vt:lpstr>
      <vt:lpstr>PowerPoint Presentation</vt:lpstr>
      <vt:lpstr>Transducer </vt:lpstr>
      <vt:lpstr>PowerPoint Presentation</vt:lpstr>
      <vt:lpstr>PowerPoint Presentation</vt:lpstr>
      <vt:lpstr>Intracardiac probe</vt:lpstr>
      <vt:lpstr>Frequency </vt:lpstr>
      <vt:lpstr>PowerPoint Presentation</vt:lpstr>
      <vt:lpstr>Transducer technology</vt:lpstr>
      <vt:lpstr>PowerPoint Presentation</vt:lpstr>
      <vt:lpstr>PowerPoint Presentation</vt:lpstr>
      <vt:lpstr>PowerPoint Presentation</vt:lpstr>
      <vt:lpstr>Wave motion</vt:lpstr>
      <vt:lpstr> </vt:lpstr>
      <vt:lpstr> </vt:lpstr>
      <vt:lpstr>Transducer adjustments</vt:lpstr>
      <vt:lpstr>Behaviour of US in tissue</vt:lpstr>
      <vt:lpstr>PowerPoint Presentation</vt:lpstr>
      <vt:lpstr>PowerPoint Presentation</vt:lpstr>
      <vt:lpstr>Attenuation </vt:lpstr>
      <vt:lpstr>Modalities </vt:lpstr>
      <vt:lpstr>PowerPoint Presentation</vt:lpstr>
      <vt:lpstr>A(amplitude) mode</vt:lpstr>
      <vt:lpstr>B mode</vt:lpstr>
      <vt:lpstr>M(Motion) Mode</vt:lpstr>
      <vt:lpstr>2D Echo</vt:lpstr>
      <vt:lpstr>PowerPoint Presentation</vt:lpstr>
      <vt:lpstr>3D</vt:lpstr>
      <vt:lpstr>PowerPoint Presentation</vt:lpstr>
      <vt:lpstr>PowerPoint Presentation</vt:lpstr>
      <vt:lpstr>PowerPoint Presentation</vt:lpstr>
      <vt:lpstr>Harmonic imaging</vt:lpstr>
      <vt:lpstr>PowerPoint Presentation</vt:lpstr>
      <vt:lpstr>Image resolution </vt:lpstr>
      <vt:lpstr>PowerPoint Presentation</vt:lpstr>
      <vt:lpstr>Depth </vt:lpstr>
      <vt:lpstr>Gain </vt:lpstr>
      <vt:lpstr>PowerPoint Presentation</vt:lpstr>
      <vt:lpstr>Time gain compensation</vt:lpstr>
      <vt:lpstr>PowerPoint Presentation</vt:lpstr>
      <vt:lpstr>Depth gain compensation</vt:lpstr>
      <vt:lpstr>Focal position</vt:lpstr>
      <vt:lpstr>Frame rate</vt:lpstr>
      <vt:lpstr>Artefacts </vt:lpstr>
      <vt:lpstr>Side lobe artefact</vt:lpstr>
      <vt:lpstr>PowerPoint Presentation</vt:lpstr>
      <vt:lpstr>Reverberation artefact</vt:lpstr>
      <vt:lpstr>PowerPoint Presentation</vt:lpstr>
      <vt:lpstr>PowerPoint Presentation</vt:lpstr>
      <vt:lpstr>Shadowing </vt:lpstr>
      <vt:lpstr>PowerPoint Presentation</vt:lpstr>
      <vt:lpstr>Near-field clutter</vt:lpstr>
      <vt:lpstr>PowerPoint Presentation</vt:lpstr>
      <vt:lpstr>Mirror artefact</vt:lpstr>
      <vt:lpstr>Tissue damage</vt:lpstr>
      <vt:lpstr>Mechanical Index</vt:lpstr>
      <vt:lpstr>Thermal index</vt:lpstr>
      <vt:lpstr>Ergonomics and Set up</vt:lpstr>
      <vt:lpstr>Respiration 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ECHOCARDIOGRAPHY-BASICS</dc:title>
  <dc:creator>muhammad ameen</dc:creator>
  <cp:lastModifiedBy>muhammad ameen</cp:lastModifiedBy>
  <cp:revision>115</cp:revision>
  <dcterms:created xsi:type="dcterms:W3CDTF">2020-06-27T09:00:12Z</dcterms:created>
  <dcterms:modified xsi:type="dcterms:W3CDTF">2020-07-14T14:07:56Z</dcterms:modified>
</cp:coreProperties>
</file>